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0" r:id="rId3"/>
    <p:sldId id="291" r:id="rId4"/>
    <p:sldId id="288" r:id="rId5"/>
    <p:sldId id="289" r:id="rId6"/>
    <p:sldId id="294" r:id="rId7"/>
    <p:sldId id="296" r:id="rId8"/>
    <p:sldId id="260" r:id="rId9"/>
    <p:sldId id="261" r:id="rId10"/>
    <p:sldId id="262" r:id="rId11"/>
    <p:sldId id="263" r:id="rId12"/>
    <p:sldId id="259" r:id="rId13"/>
    <p:sldId id="264" r:id="rId14"/>
    <p:sldId id="265" r:id="rId15"/>
    <p:sldId id="279" r:id="rId16"/>
    <p:sldId id="292" r:id="rId17"/>
    <p:sldId id="281" r:id="rId18"/>
    <p:sldId id="293" r:id="rId19"/>
    <p:sldId id="283" r:id="rId20"/>
    <p:sldId id="273" r:id="rId21"/>
    <p:sldId id="295" r:id="rId22"/>
    <p:sldId id="274" r:id="rId23"/>
    <p:sldId id="275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Giordano" initials="KG" lastIdx="5" clrIdx="0">
    <p:extLst>
      <p:ext uri="{19B8F6BF-5375-455C-9EA6-DF929625EA0E}">
        <p15:presenceInfo xmlns:p15="http://schemas.microsoft.com/office/powerpoint/2012/main" userId="S-1-5-21-2286752186-3697686403-1823448917-901528" providerId="AD"/>
      </p:ext>
    </p:extLst>
  </p:cmAuthor>
  <p:cmAuthor id="2" name="Jessica Downs" initials="JD" lastIdx="3" clrIdx="1">
    <p:extLst>
      <p:ext uri="{19B8F6BF-5375-455C-9EA6-DF929625EA0E}">
        <p15:presenceInfo xmlns:p15="http://schemas.microsoft.com/office/powerpoint/2012/main" userId="S::jzd0075@tigermail.auburn.edu::c14e315d-2e62-4b15-b4ec-4b14191c284f" providerId="AD"/>
      </p:ext>
    </p:extLst>
  </p:cmAuthor>
  <p:cmAuthor id="3" name="Kyle Wasserberger" initials="KW" lastIdx="2" clrIdx="2">
    <p:extLst>
      <p:ext uri="{19B8F6BF-5375-455C-9EA6-DF929625EA0E}">
        <p15:presenceInfo xmlns:p15="http://schemas.microsoft.com/office/powerpoint/2012/main" userId="S::kww0009@auburn.edu::92f827ff-7d9c-4697-a7ba-b3722d975c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6" autoAdjust="0"/>
    <p:restoredTop sz="89052" autoAdjust="0"/>
  </p:normalViewPr>
  <p:slideViewPr>
    <p:cSldViewPr snapToGrid="0" snapToObjects="1">
      <p:cViewPr varScale="1">
        <p:scale>
          <a:sx n="66" d="100"/>
          <a:sy n="66" d="100"/>
        </p:scale>
        <p:origin x="13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E3DAB0-E53F-5841-AA4F-CB42EEB1E892}" type="doc">
      <dgm:prSet loTypeId="urn:microsoft.com/office/officeart/2005/8/layout/equation2" loCatId="" qsTypeId="urn:microsoft.com/office/officeart/2005/8/quickstyle/simple1" qsCatId="simple" csTypeId="urn:microsoft.com/office/officeart/2005/8/colors/accent1_2" csCatId="accent1" phldr="1"/>
      <dgm:spPr/>
    </dgm:pt>
    <dgm:pt modelId="{25776C58-42A6-CB4F-B6D6-B24E66DE2687}">
      <dgm:prSet phldrT="[Text]"/>
      <dgm:spPr/>
      <dgm:t>
        <a:bodyPr/>
        <a:lstStyle/>
        <a:p>
          <a:pPr algn="ctr"/>
          <a:r>
            <a:rPr lang="en-US" dirty="0"/>
            <a:t>Clinical Evaluation</a:t>
          </a:r>
        </a:p>
      </dgm:t>
    </dgm:pt>
    <dgm:pt modelId="{A972209B-5777-424A-BA59-9F42D061996A}" type="parTrans" cxnId="{93118500-6C5A-0942-8D4D-AC95EDA7562B}">
      <dgm:prSet/>
      <dgm:spPr/>
      <dgm:t>
        <a:bodyPr/>
        <a:lstStyle/>
        <a:p>
          <a:endParaRPr lang="en-US"/>
        </a:p>
      </dgm:t>
    </dgm:pt>
    <dgm:pt modelId="{3E4C8655-61E7-EA40-95C8-9AAA5B68B7CB}" type="sibTrans" cxnId="{93118500-6C5A-0942-8D4D-AC95EDA7562B}">
      <dgm:prSet/>
      <dgm:spPr/>
      <dgm:t>
        <a:bodyPr/>
        <a:lstStyle/>
        <a:p>
          <a:endParaRPr lang="en-US"/>
        </a:p>
      </dgm:t>
    </dgm:pt>
    <dgm:pt modelId="{379F44EB-6C4E-944C-8147-0AA7E8F0D4C8}">
      <dgm:prSet phldrT="[Text]"/>
      <dgm:spPr/>
      <dgm:t>
        <a:bodyPr/>
        <a:lstStyle/>
        <a:p>
          <a:pPr algn="ctr"/>
          <a:r>
            <a:rPr lang="en-US" dirty="0"/>
            <a:t>Biomechanical Evaluation</a:t>
          </a:r>
        </a:p>
      </dgm:t>
    </dgm:pt>
    <dgm:pt modelId="{CAD6B2D7-9998-1E42-830F-E8119EA79EC0}" type="parTrans" cxnId="{C039B82F-FE75-4045-8C35-C938860F948B}">
      <dgm:prSet/>
      <dgm:spPr/>
      <dgm:t>
        <a:bodyPr/>
        <a:lstStyle/>
        <a:p>
          <a:endParaRPr lang="en-US"/>
        </a:p>
      </dgm:t>
    </dgm:pt>
    <dgm:pt modelId="{54BFFD6D-355D-E945-9F3A-DCF74C16EB5B}" type="sibTrans" cxnId="{C039B82F-FE75-4045-8C35-C938860F948B}">
      <dgm:prSet/>
      <dgm:spPr/>
      <dgm:t>
        <a:bodyPr/>
        <a:lstStyle/>
        <a:p>
          <a:endParaRPr lang="en-US"/>
        </a:p>
      </dgm:t>
    </dgm:pt>
    <dgm:pt modelId="{291C3BA3-EAAC-5149-A857-49C57D1EAE6A}">
      <dgm:prSet phldrT="[Text]"/>
      <dgm:spPr/>
      <dgm:t>
        <a:bodyPr/>
        <a:lstStyle/>
        <a:p>
          <a:r>
            <a:rPr lang="en-US" dirty="0"/>
            <a:t>Player Evaluation</a:t>
          </a:r>
        </a:p>
      </dgm:t>
    </dgm:pt>
    <dgm:pt modelId="{9F73927E-C034-9448-848A-1CE9F6C232A9}" type="parTrans" cxnId="{C59B1362-1CD5-7940-BE58-CADD2371DD82}">
      <dgm:prSet/>
      <dgm:spPr/>
      <dgm:t>
        <a:bodyPr/>
        <a:lstStyle/>
        <a:p>
          <a:endParaRPr lang="en-US"/>
        </a:p>
      </dgm:t>
    </dgm:pt>
    <dgm:pt modelId="{5D98F101-DB9D-2B4B-BEFC-F61EADC2189C}" type="sibTrans" cxnId="{C59B1362-1CD5-7940-BE58-CADD2371DD82}">
      <dgm:prSet/>
      <dgm:spPr/>
      <dgm:t>
        <a:bodyPr/>
        <a:lstStyle/>
        <a:p>
          <a:endParaRPr lang="en-US"/>
        </a:p>
      </dgm:t>
    </dgm:pt>
    <dgm:pt modelId="{8573EE9B-5B4B-0149-BB0E-8B63E1495DF3}">
      <dgm:prSet/>
      <dgm:spPr/>
      <dgm:t>
        <a:bodyPr/>
        <a:lstStyle/>
        <a:p>
          <a:pPr algn="ctr"/>
          <a:r>
            <a:rPr lang="en-US" dirty="0"/>
            <a:t>Mobility/Stability</a:t>
          </a:r>
        </a:p>
      </dgm:t>
    </dgm:pt>
    <dgm:pt modelId="{BF89E809-1765-4544-8304-6E36262167D1}" type="parTrans" cxnId="{0A93073A-80CA-9342-9691-606FF3250088}">
      <dgm:prSet/>
      <dgm:spPr/>
      <dgm:t>
        <a:bodyPr/>
        <a:lstStyle/>
        <a:p>
          <a:endParaRPr lang="en-US"/>
        </a:p>
      </dgm:t>
    </dgm:pt>
    <dgm:pt modelId="{0A7FD944-85DE-9646-AF28-8BE49EDF7FE7}" type="sibTrans" cxnId="{0A93073A-80CA-9342-9691-606FF3250088}">
      <dgm:prSet/>
      <dgm:spPr/>
      <dgm:t>
        <a:bodyPr/>
        <a:lstStyle/>
        <a:p>
          <a:endParaRPr lang="en-US"/>
        </a:p>
      </dgm:t>
    </dgm:pt>
    <dgm:pt modelId="{4AEEFF32-A487-194E-BEAA-6DEDE00CEB70}">
      <dgm:prSet/>
      <dgm:spPr/>
      <dgm:t>
        <a:bodyPr/>
        <a:lstStyle/>
        <a:p>
          <a:pPr algn="ctr"/>
          <a:r>
            <a:rPr lang="en-US" dirty="0"/>
            <a:t>Strength/Power</a:t>
          </a:r>
        </a:p>
      </dgm:t>
    </dgm:pt>
    <dgm:pt modelId="{4ABBC43C-A4D0-C14D-89F8-123DB48D8DB7}" type="parTrans" cxnId="{06875CC9-C00D-6345-8B0C-C7C53F2341BD}">
      <dgm:prSet/>
      <dgm:spPr/>
      <dgm:t>
        <a:bodyPr/>
        <a:lstStyle/>
        <a:p>
          <a:endParaRPr lang="en-US"/>
        </a:p>
      </dgm:t>
    </dgm:pt>
    <dgm:pt modelId="{8E909410-BECC-1C47-BC5B-FC79CAA8C20D}" type="sibTrans" cxnId="{06875CC9-C00D-6345-8B0C-C7C53F2341BD}">
      <dgm:prSet/>
      <dgm:spPr/>
      <dgm:t>
        <a:bodyPr/>
        <a:lstStyle/>
        <a:p>
          <a:endParaRPr lang="en-US"/>
        </a:p>
      </dgm:t>
    </dgm:pt>
    <dgm:pt modelId="{CC2538B6-22CD-684E-AC3F-BA213C60ABFD}">
      <dgm:prSet/>
      <dgm:spPr/>
      <dgm:t>
        <a:bodyPr/>
        <a:lstStyle/>
        <a:p>
          <a:pPr algn="ctr"/>
          <a:r>
            <a:rPr lang="en-US" dirty="0"/>
            <a:t>Movement screens</a:t>
          </a:r>
        </a:p>
      </dgm:t>
    </dgm:pt>
    <dgm:pt modelId="{5983B549-9AFE-3047-A7CF-58B4083A456A}" type="parTrans" cxnId="{DFACD37C-B4C6-AD4B-B3FB-6172F2F1F15E}">
      <dgm:prSet/>
      <dgm:spPr/>
      <dgm:t>
        <a:bodyPr/>
        <a:lstStyle/>
        <a:p>
          <a:endParaRPr lang="en-US"/>
        </a:p>
      </dgm:t>
    </dgm:pt>
    <dgm:pt modelId="{F775965E-B28D-E34C-8A91-ABE06D4E8CE8}" type="sibTrans" cxnId="{DFACD37C-B4C6-AD4B-B3FB-6172F2F1F15E}">
      <dgm:prSet/>
      <dgm:spPr/>
      <dgm:t>
        <a:bodyPr/>
        <a:lstStyle/>
        <a:p>
          <a:endParaRPr lang="en-US"/>
        </a:p>
      </dgm:t>
    </dgm:pt>
    <dgm:pt modelId="{381154BA-E7E2-B042-83C3-764E003BE75D}">
      <dgm:prSet/>
      <dgm:spPr/>
      <dgm:t>
        <a:bodyPr/>
        <a:lstStyle/>
        <a:p>
          <a:pPr algn="ctr"/>
          <a:r>
            <a:rPr lang="en-US" dirty="0"/>
            <a:t>Kinematics</a:t>
          </a:r>
        </a:p>
      </dgm:t>
    </dgm:pt>
    <dgm:pt modelId="{06F18625-41C8-FA4E-ACA8-A5A7F13B8A55}" type="parTrans" cxnId="{E957E30C-F22F-D24A-A829-542E3A176522}">
      <dgm:prSet/>
      <dgm:spPr/>
      <dgm:t>
        <a:bodyPr/>
        <a:lstStyle/>
        <a:p>
          <a:endParaRPr lang="en-US"/>
        </a:p>
      </dgm:t>
    </dgm:pt>
    <dgm:pt modelId="{D6D6BB3F-B004-E44E-8D8F-DFCBBA487CE1}" type="sibTrans" cxnId="{E957E30C-F22F-D24A-A829-542E3A176522}">
      <dgm:prSet/>
      <dgm:spPr/>
      <dgm:t>
        <a:bodyPr/>
        <a:lstStyle/>
        <a:p>
          <a:endParaRPr lang="en-US"/>
        </a:p>
      </dgm:t>
    </dgm:pt>
    <dgm:pt modelId="{E42D9D97-5975-784D-A486-E620DFA5183F}">
      <dgm:prSet/>
      <dgm:spPr/>
      <dgm:t>
        <a:bodyPr/>
        <a:lstStyle/>
        <a:p>
          <a:pPr algn="ctr"/>
          <a:r>
            <a:rPr lang="en-US" dirty="0"/>
            <a:t>Kinetics</a:t>
          </a:r>
        </a:p>
      </dgm:t>
    </dgm:pt>
    <dgm:pt modelId="{3B046F7D-70B4-E440-8BFD-6AF7611A644B}" type="parTrans" cxnId="{6EB61136-2C7B-174D-B8AA-3E77692EE341}">
      <dgm:prSet/>
      <dgm:spPr/>
      <dgm:t>
        <a:bodyPr/>
        <a:lstStyle/>
        <a:p>
          <a:endParaRPr lang="en-US"/>
        </a:p>
      </dgm:t>
    </dgm:pt>
    <dgm:pt modelId="{E6F526A9-F54D-094C-94DF-62F00C5E3EAA}" type="sibTrans" cxnId="{6EB61136-2C7B-174D-B8AA-3E77692EE341}">
      <dgm:prSet/>
      <dgm:spPr/>
      <dgm:t>
        <a:bodyPr/>
        <a:lstStyle/>
        <a:p>
          <a:endParaRPr lang="en-US"/>
        </a:p>
      </dgm:t>
    </dgm:pt>
    <dgm:pt modelId="{09F9CFCA-3253-A546-B6DF-74F8D16615D5}">
      <dgm:prSet/>
      <dgm:spPr/>
      <dgm:t>
        <a:bodyPr/>
        <a:lstStyle/>
        <a:p>
          <a:pPr algn="ctr"/>
          <a:r>
            <a:rPr lang="en-US" dirty="0"/>
            <a:t>Energetics</a:t>
          </a:r>
        </a:p>
      </dgm:t>
    </dgm:pt>
    <dgm:pt modelId="{99E4085F-9342-8B4A-97E8-76E57CBF5958}" type="parTrans" cxnId="{C27032F0-7E7E-344E-881C-5397FDD97E67}">
      <dgm:prSet/>
      <dgm:spPr/>
      <dgm:t>
        <a:bodyPr/>
        <a:lstStyle/>
        <a:p>
          <a:endParaRPr lang="en-US"/>
        </a:p>
      </dgm:t>
    </dgm:pt>
    <dgm:pt modelId="{E96C2FB2-52F0-7744-9239-CA8A9F2E5F46}" type="sibTrans" cxnId="{C27032F0-7E7E-344E-881C-5397FDD97E67}">
      <dgm:prSet/>
      <dgm:spPr/>
      <dgm:t>
        <a:bodyPr/>
        <a:lstStyle/>
        <a:p>
          <a:endParaRPr lang="en-US"/>
        </a:p>
      </dgm:t>
    </dgm:pt>
    <dgm:pt modelId="{CFD4A700-14F5-1743-ADB4-C1CDFB88D314}" type="pres">
      <dgm:prSet presAssocID="{3BE3DAB0-E53F-5841-AA4F-CB42EEB1E892}" presName="Name0" presStyleCnt="0">
        <dgm:presLayoutVars>
          <dgm:dir/>
          <dgm:resizeHandles val="exact"/>
        </dgm:presLayoutVars>
      </dgm:prSet>
      <dgm:spPr/>
    </dgm:pt>
    <dgm:pt modelId="{08F26AE6-48D5-AD45-A853-7038CFE2E62B}" type="pres">
      <dgm:prSet presAssocID="{3BE3DAB0-E53F-5841-AA4F-CB42EEB1E892}" presName="vNodes" presStyleCnt="0"/>
      <dgm:spPr/>
    </dgm:pt>
    <dgm:pt modelId="{1C1C6538-FFF4-554E-8466-B6EC8EE2B171}" type="pres">
      <dgm:prSet presAssocID="{25776C58-42A6-CB4F-B6D6-B24E66DE2687}" presName="node" presStyleLbl="node1" presStyleIdx="0" presStyleCnt="3">
        <dgm:presLayoutVars>
          <dgm:bulletEnabled val="1"/>
        </dgm:presLayoutVars>
      </dgm:prSet>
      <dgm:spPr/>
    </dgm:pt>
    <dgm:pt modelId="{5DEBB413-F6C5-0E44-90AF-4C80D337788C}" type="pres">
      <dgm:prSet presAssocID="{3E4C8655-61E7-EA40-95C8-9AAA5B68B7CB}" presName="spacerT" presStyleCnt="0"/>
      <dgm:spPr/>
    </dgm:pt>
    <dgm:pt modelId="{0872D9DC-7AC4-A041-8333-36DD9BEC1C1C}" type="pres">
      <dgm:prSet presAssocID="{3E4C8655-61E7-EA40-95C8-9AAA5B68B7CB}" presName="sibTrans" presStyleLbl="sibTrans2D1" presStyleIdx="0" presStyleCnt="2"/>
      <dgm:spPr/>
    </dgm:pt>
    <dgm:pt modelId="{33F19DAC-A29F-AD45-B4CB-DD82725E71FC}" type="pres">
      <dgm:prSet presAssocID="{3E4C8655-61E7-EA40-95C8-9AAA5B68B7CB}" presName="spacerB" presStyleCnt="0"/>
      <dgm:spPr/>
    </dgm:pt>
    <dgm:pt modelId="{0A8946B0-8A29-0E47-AA17-E8A2013D5C74}" type="pres">
      <dgm:prSet presAssocID="{379F44EB-6C4E-944C-8147-0AA7E8F0D4C8}" presName="node" presStyleLbl="node1" presStyleIdx="1" presStyleCnt="3">
        <dgm:presLayoutVars>
          <dgm:bulletEnabled val="1"/>
        </dgm:presLayoutVars>
      </dgm:prSet>
      <dgm:spPr/>
    </dgm:pt>
    <dgm:pt modelId="{2933F92E-5117-9C46-B6F8-B67802F08388}" type="pres">
      <dgm:prSet presAssocID="{3BE3DAB0-E53F-5841-AA4F-CB42EEB1E892}" presName="sibTransLast" presStyleLbl="sibTrans2D1" presStyleIdx="1" presStyleCnt="2"/>
      <dgm:spPr/>
    </dgm:pt>
    <dgm:pt modelId="{1CAF220A-ED6A-2941-BD0A-6FCD717D8083}" type="pres">
      <dgm:prSet presAssocID="{3BE3DAB0-E53F-5841-AA4F-CB42EEB1E892}" presName="connectorText" presStyleLbl="sibTrans2D1" presStyleIdx="1" presStyleCnt="2"/>
      <dgm:spPr/>
    </dgm:pt>
    <dgm:pt modelId="{97166B26-E453-DA42-A59C-808E1EF723B6}" type="pres">
      <dgm:prSet presAssocID="{3BE3DAB0-E53F-5841-AA4F-CB42EEB1E892}" presName="lastNode" presStyleLbl="node1" presStyleIdx="2" presStyleCnt="3" custScaleX="70915" custScaleY="71324">
        <dgm:presLayoutVars>
          <dgm:bulletEnabled val="1"/>
        </dgm:presLayoutVars>
      </dgm:prSet>
      <dgm:spPr/>
    </dgm:pt>
  </dgm:ptLst>
  <dgm:cxnLst>
    <dgm:cxn modelId="{93118500-6C5A-0942-8D4D-AC95EDA7562B}" srcId="{3BE3DAB0-E53F-5841-AA4F-CB42EEB1E892}" destId="{25776C58-42A6-CB4F-B6D6-B24E66DE2687}" srcOrd="0" destOrd="0" parTransId="{A972209B-5777-424A-BA59-9F42D061996A}" sibTransId="{3E4C8655-61E7-EA40-95C8-9AAA5B68B7CB}"/>
    <dgm:cxn modelId="{52F38A0C-D6C3-6C48-82D7-C1F873F2D3AD}" type="presOf" srcId="{3BE3DAB0-E53F-5841-AA4F-CB42EEB1E892}" destId="{CFD4A700-14F5-1743-ADB4-C1CDFB88D314}" srcOrd="0" destOrd="0" presId="urn:microsoft.com/office/officeart/2005/8/layout/equation2"/>
    <dgm:cxn modelId="{E957E30C-F22F-D24A-A829-542E3A176522}" srcId="{379F44EB-6C4E-944C-8147-0AA7E8F0D4C8}" destId="{381154BA-E7E2-B042-83C3-764E003BE75D}" srcOrd="0" destOrd="0" parTransId="{06F18625-41C8-FA4E-ACA8-A5A7F13B8A55}" sibTransId="{D6D6BB3F-B004-E44E-8D8F-DFCBBA487CE1}"/>
    <dgm:cxn modelId="{F004D40D-9837-DF4B-82FC-EC2398C4DA4E}" type="presOf" srcId="{291C3BA3-EAAC-5149-A857-49C57D1EAE6A}" destId="{97166B26-E453-DA42-A59C-808E1EF723B6}" srcOrd="0" destOrd="0" presId="urn:microsoft.com/office/officeart/2005/8/layout/equation2"/>
    <dgm:cxn modelId="{99B4C615-2904-EC41-99E8-E271C30CA855}" type="presOf" srcId="{381154BA-E7E2-B042-83C3-764E003BE75D}" destId="{0A8946B0-8A29-0E47-AA17-E8A2013D5C74}" srcOrd="0" destOrd="1" presId="urn:microsoft.com/office/officeart/2005/8/layout/equation2"/>
    <dgm:cxn modelId="{F8298224-164A-C54C-88DC-B3DB3E0060C4}" type="presOf" srcId="{4AEEFF32-A487-194E-BEAA-6DEDE00CEB70}" destId="{1C1C6538-FFF4-554E-8466-B6EC8EE2B171}" srcOrd="0" destOrd="3" presId="urn:microsoft.com/office/officeart/2005/8/layout/equation2"/>
    <dgm:cxn modelId="{C039B82F-FE75-4045-8C35-C938860F948B}" srcId="{3BE3DAB0-E53F-5841-AA4F-CB42EEB1E892}" destId="{379F44EB-6C4E-944C-8147-0AA7E8F0D4C8}" srcOrd="1" destOrd="0" parTransId="{CAD6B2D7-9998-1E42-830F-E8119EA79EC0}" sibTransId="{54BFFD6D-355D-E945-9F3A-DCF74C16EB5B}"/>
    <dgm:cxn modelId="{6EB61136-2C7B-174D-B8AA-3E77692EE341}" srcId="{379F44EB-6C4E-944C-8147-0AA7E8F0D4C8}" destId="{E42D9D97-5975-784D-A486-E620DFA5183F}" srcOrd="1" destOrd="0" parTransId="{3B046F7D-70B4-E440-8BFD-6AF7611A644B}" sibTransId="{E6F526A9-F54D-094C-94DF-62F00C5E3EAA}"/>
    <dgm:cxn modelId="{0A93073A-80CA-9342-9691-606FF3250088}" srcId="{25776C58-42A6-CB4F-B6D6-B24E66DE2687}" destId="{8573EE9B-5B4B-0149-BB0E-8B63E1495DF3}" srcOrd="0" destOrd="0" parTransId="{BF89E809-1765-4544-8304-6E36262167D1}" sibTransId="{0A7FD944-85DE-9646-AF28-8BE49EDF7FE7}"/>
    <dgm:cxn modelId="{C59B1362-1CD5-7940-BE58-CADD2371DD82}" srcId="{3BE3DAB0-E53F-5841-AA4F-CB42EEB1E892}" destId="{291C3BA3-EAAC-5149-A857-49C57D1EAE6A}" srcOrd="2" destOrd="0" parTransId="{9F73927E-C034-9448-848A-1CE9F6C232A9}" sibTransId="{5D98F101-DB9D-2B4B-BEFC-F61EADC2189C}"/>
    <dgm:cxn modelId="{6D873A72-9CEC-8F4C-A8FB-E95B81C7CB96}" type="presOf" srcId="{09F9CFCA-3253-A546-B6DF-74F8D16615D5}" destId="{0A8946B0-8A29-0E47-AA17-E8A2013D5C74}" srcOrd="0" destOrd="3" presId="urn:microsoft.com/office/officeart/2005/8/layout/equation2"/>
    <dgm:cxn modelId="{46C55872-118F-6040-BE1D-2588EEE18E14}" type="presOf" srcId="{CC2538B6-22CD-684E-AC3F-BA213C60ABFD}" destId="{1C1C6538-FFF4-554E-8466-B6EC8EE2B171}" srcOrd="0" destOrd="2" presId="urn:microsoft.com/office/officeart/2005/8/layout/equation2"/>
    <dgm:cxn modelId="{DFACD37C-B4C6-AD4B-B3FB-6172F2F1F15E}" srcId="{25776C58-42A6-CB4F-B6D6-B24E66DE2687}" destId="{CC2538B6-22CD-684E-AC3F-BA213C60ABFD}" srcOrd="1" destOrd="0" parTransId="{5983B549-9AFE-3047-A7CF-58B4083A456A}" sibTransId="{F775965E-B28D-E34C-8A91-ABE06D4E8CE8}"/>
    <dgm:cxn modelId="{BBE3707F-78E1-B443-A444-6A15875C5E12}" type="presOf" srcId="{3E4C8655-61E7-EA40-95C8-9AAA5B68B7CB}" destId="{0872D9DC-7AC4-A041-8333-36DD9BEC1C1C}" srcOrd="0" destOrd="0" presId="urn:microsoft.com/office/officeart/2005/8/layout/equation2"/>
    <dgm:cxn modelId="{7CB55B8E-4E97-AB4B-BA06-02B218AF61E8}" type="presOf" srcId="{54BFFD6D-355D-E945-9F3A-DCF74C16EB5B}" destId="{2933F92E-5117-9C46-B6F8-B67802F08388}" srcOrd="0" destOrd="0" presId="urn:microsoft.com/office/officeart/2005/8/layout/equation2"/>
    <dgm:cxn modelId="{63B03F94-596A-464E-A095-CA079854DFD5}" type="presOf" srcId="{54BFFD6D-355D-E945-9F3A-DCF74C16EB5B}" destId="{1CAF220A-ED6A-2941-BD0A-6FCD717D8083}" srcOrd="1" destOrd="0" presId="urn:microsoft.com/office/officeart/2005/8/layout/equation2"/>
    <dgm:cxn modelId="{D36E16AF-B638-EF41-B008-D278147CA32A}" type="presOf" srcId="{25776C58-42A6-CB4F-B6D6-B24E66DE2687}" destId="{1C1C6538-FFF4-554E-8466-B6EC8EE2B171}" srcOrd="0" destOrd="0" presId="urn:microsoft.com/office/officeart/2005/8/layout/equation2"/>
    <dgm:cxn modelId="{34B21BC8-1848-4C4C-B42A-46AE44C3CBFA}" type="presOf" srcId="{379F44EB-6C4E-944C-8147-0AA7E8F0D4C8}" destId="{0A8946B0-8A29-0E47-AA17-E8A2013D5C74}" srcOrd="0" destOrd="0" presId="urn:microsoft.com/office/officeart/2005/8/layout/equation2"/>
    <dgm:cxn modelId="{06875CC9-C00D-6345-8B0C-C7C53F2341BD}" srcId="{25776C58-42A6-CB4F-B6D6-B24E66DE2687}" destId="{4AEEFF32-A487-194E-BEAA-6DEDE00CEB70}" srcOrd="2" destOrd="0" parTransId="{4ABBC43C-A4D0-C14D-89F8-123DB48D8DB7}" sibTransId="{8E909410-BECC-1C47-BC5B-FC79CAA8C20D}"/>
    <dgm:cxn modelId="{3D10B7D5-65FE-714E-B290-FBBF61222F40}" type="presOf" srcId="{E42D9D97-5975-784D-A486-E620DFA5183F}" destId="{0A8946B0-8A29-0E47-AA17-E8A2013D5C74}" srcOrd="0" destOrd="2" presId="urn:microsoft.com/office/officeart/2005/8/layout/equation2"/>
    <dgm:cxn modelId="{C27032F0-7E7E-344E-881C-5397FDD97E67}" srcId="{379F44EB-6C4E-944C-8147-0AA7E8F0D4C8}" destId="{09F9CFCA-3253-A546-B6DF-74F8D16615D5}" srcOrd="2" destOrd="0" parTransId="{99E4085F-9342-8B4A-97E8-76E57CBF5958}" sibTransId="{E96C2FB2-52F0-7744-9239-CA8A9F2E5F46}"/>
    <dgm:cxn modelId="{08BC23F2-85E5-8340-B876-ED84E03DB4A0}" type="presOf" srcId="{8573EE9B-5B4B-0149-BB0E-8B63E1495DF3}" destId="{1C1C6538-FFF4-554E-8466-B6EC8EE2B171}" srcOrd="0" destOrd="1" presId="urn:microsoft.com/office/officeart/2005/8/layout/equation2"/>
    <dgm:cxn modelId="{422FCFF7-4BBE-A34E-9E67-1C2D70F4F49A}" type="presParOf" srcId="{CFD4A700-14F5-1743-ADB4-C1CDFB88D314}" destId="{08F26AE6-48D5-AD45-A853-7038CFE2E62B}" srcOrd="0" destOrd="0" presId="urn:microsoft.com/office/officeart/2005/8/layout/equation2"/>
    <dgm:cxn modelId="{0CA8435F-DD91-A742-BDBC-D9B7D9F2BD88}" type="presParOf" srcId="{08F26AE6-48D5-AD45-A853-7038CFE2E62B}" destId="{1C1C6538-FFF4-554E-8466-B6EC8EE2B171}" srcOrd="0" destOrd="0" presId="urn:microsoft.com/office/officeart/2005/8/layout/equation2"/>
    <dgm:cxn modelId="{D55C96B1-6EBC-BB40-AC6C-DF1CE439C4C0}" type="presParOf" srcId="{08F26AE6-48D5-AD45-A853-7038CFE2E62B}" destId="{5DEBB413-F6C5-0E44-90AF-4C80D337788C}" srcOrd="1" destOrd="0" presId="urn:microsoft.com/office/officeart/2005/8/layout/equation2"/>
    <dgm:cxn modelId="{1F10C4E8-D0BE-C24B-B3ED-5A01E0C7F49C}" type="presParOf" srcId="{08F26AE6-48D5-AD45-A853-7038CFE2E62B}" destId="{0872D9DC-7AC4-A041-8333-36DD9BEC1C1C}" srcOrd="2" destOrd="0" presId="urn:microsoft.com/office/officeart/2005/8/layout/equation2"/>
    <dgm:cxn modelId="{5D749AEB-C4E1-E244-9CB7-E68BDA16D283}" type="presParOf" srcId="{08F26AE6-48D5-AD45-A853-7038CFE2E62B}" destId="{33F19DAC-A29F-AD45-B4CB-DD82725E71FC}" srcOrd="3" destOrd="0" presId="urn:microsoft.com/office/officeart/2005/8/layout/equation2"/>
    <dgm:cxn modelId="{09C4F7E8-9D31-674A-8A36-53235BFE1DB3}" type="presParOf" srcId="{08F26AE6-48D5-AD45-A853-7038CFE2E62B}" destId="{0A8946B0-8A29-0E47-AA17-E8A2013D5C74}" srcOrd="4" destOrd="0" presId="urn:microsoft.com/office/officeart/2005/8/layout/equation2"/>
    <dgm:cxn modelId="{60917372-4062-AB42-ADFB-305076200E59}" type="presParOf" srcId="{CFD4A700-14F5-1743-ADB4-C1CDFB88D314}" destId="{2933F92E-5117-9C46-B6F8-B67802F08388}" srcOrd="1" destOrd="0" presId="urn:microsoft.com/office/officeart/2005/8/layout/equation2"/>
    <dgm:cxn modelId="{590CD79D-B685-1141-BADC-25C55E32524A}" type="presParOf" srcId="{2933F92E-5117-9C46-B6F8-B67802F08388}" destId="{1CAF220A-ED6A-2941-BD0A-6FCD717D8083}" srcOrd="0" destOrd="0" presId="urn:microsoft.com/office/officeart/2005/8/layout/equation2"/>
    <dgm:cxn modelId="{F1E2BEBC-2343-454D-ACF1-77848D3CAE2D}" type="presParOf" srcId="{CFD4A700-14F5-1743-ADB4-C1CDFB88D314}" destId="{97166B26-E453-DA42-A59C-808E1EF723B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E3DAB0-E53F-5841-AA4F-CB42EEB1E892}" type="doc">
      <dgm:prSet loTypeId="urn:microsoft.com/office/officeart/2005/8/layout/equation2" loCatId="" qsTypeId="urn:microsoft.com/office/officeart/2005/8/quickstyle/simple1" qsCatId="simple" csTypeId="urn:microsoft.com/office/officeart/2005/8/colors/accent1_2" csCatId="accent1" phldr="1"/>
      <dgm:spPr/>
    </dgm:pt>
    <dgm:pt modelId="{25776C58-42A6-CB4F-B6D6-B24E66DE2687}">
      <dgm:prSet phldrT="[Text]"/>
      <dgm:spPr/>
      <dgm:t>
        <a:bodyPr/>
        <a:lstStyle/>
        <a:p>
          <a:pPr algn="ctr"/>
          <a:r>
            <a:rPr lang="en-US" dirty="0"/>
            <a:t>Clinical Evaluation</a:t>
          </a:r>
        </a:p>
      </dgm:t>
    </dgm:pt>
    <dgm:pt modelId="{A972209B-5777-424A-BA59-9F42D061996A}" type="parTrans" cxnId="{93118500-6C5A-0942-8D4D-AC95EDA7562B}">
      <dgm:prSet/>
      <dgm:spPr/>
      <dgm:t>
        <a:bodyPr/>
        <a:lstStyle/>
        <a:p>
          <a:endParaRPr lang="en-US"/>
        </a:p>
      </dgm:t>
    </dgm:pt>
    <dgm:pt modelId="{3E4C8655-61E7-EA40-95C8-9AAA5B68B7CB}" type="sibTrans" cxnId="{93118500-6C5A-0942-8D4D-AC95EDA7562B}">
      <dgm:prSet/>
      <dgm:spPr/>
      <dgm:t>
        <a:bodyPr/>
        <a:lstStyle/>
        <a:p>
          <a:endParaRPr lang="en-US"/>
        </a:p>
      </dgm:t>
    </dgm:pt>
    <dgm:pt modelId="{379F44EB-6C4E-944C-8147-0AA7E8F0D4C8}">
      <dgm:prSet phldrT="[Text]"/>
      <dgm:spPr/>
      <dgm:t>
        <a:bodyPr/>
        <a:lstStyle/>
        <a:p>
          <a:pPr algn="ctr"/>
          <a:r>
            <a:rPr lang="en-US" dirty="0"/>
            <a:t>Biomechanical Evaluation</a:t>
          </a:r>
        </a:p>
      </dgm:t>
    </dgm:pt>
    <dgm:pt modelId="{CAD6B2D7-9998-1E42-830F-E8119EA79EC0}" type="parTrans" cxnId="{C039B82F-FE75-4045-8C35-C938860F948B}">
      <dgm:prSet/>
      <dgm:spPr/>
      <dgm:t>
        <a:bodyPr/>
        <a:lstStyle/>
        <a:p>
          <a:endParaRPr lang="en-US"/>
        </a:p>
      </dgm:t>
    </dgm:pt>
    <dgm:pt modelId="{54BFFD6D-355D-E945-9F3A-DCF74C16EB5B}" type="sibTrans" cxnId="{C039B82F-FE75-4045-8C35-C938860F948B}">
      <dgm:prSet/>
      <dgm:spPr/>
      <dgm:t>
        <a:bodyPr/>
        <a:lstStyle/>
        <a:p>
          <a:endParaRPr lang="en-US"/>
        </a:p>
      </dgm:t>
    </dgm:pt>
    <dgm:pt modelId="{291C3BA3-EAAC-5149-A857-49C57D1EAE6A}">
      <dgm:prSet phldrT="[Text]"/>
      <dgm:spPr/>
      <dgm:t>
        <a:bodyPr/>
        <a:lstStyle/>
        <a:p>
          <a:r>
            <a:rPr lang="en-US" dirty="0"/>
            <a:t>Player Evaluation</a:t>
          </a:r>
        </a:p>
      </dgm:t>
    </dgm:pt>
    <dgm:pt modelId="{9F73927E-C034-9448-848A-1CE9F6C232A9}" type="parTrans" cxnId="{C59B1362-1CD5-7940-BE58-CADD2371DD82}">
      <dgm:prSet/>
      <dgm:spPr/>
      <dgm:t>
        <a:bodyPr/>
        <a:lstStyle/>
        <a:p>
          <a:endParaRPr lang="en-US"/>
        </a:p>
      </dgm:t>
    </dgm:pt>
    <dgm:pt modelId="{5D98F101-DB9D-2B4B-BEFC-F61EADC2189C}" type="sibTrans" cxnId="{C59B1362-1CD5-7940-BE58-CADD2371DD82}">
      <dgm:prSet/>
      <dgm:spPr/>
      <dgm:t>
        <a:bodyPr/>
        <a:lstStyle/>
        <a:p>
          <a:endParaRPr lang="en-US"/>
        </a:p>
      </dgm:t>
    </dgm:pt>
    <dgm:pt modelId="{8573EE9B-5B4B-0149-BB0E-8B63E1495DF3}">
      <dgm:prSet/>
      <dgm:spPr/>
      <dgm:t>
        <a:bodyPr/>
        <a:lstStyle/>
        <a:p>
          <a:pPr algn="ctr"/>
          <a:r>
            <a:rPr lang="en-US" dirty="0"/>
            <a:t>Mobility/Stability</a:t>
          </a:r>
        </a:p>
      </dgm:t>
    </dgm:pt>
    <dgm:pt modelId="{BF89E809-1765-4544-8304-6E36262167D1}" type="parTrans" cxnId="{0A93073A-80CA-9342-9691-606FF3250088}">
      <dgm:prSet/>
      <dgm:spPr/>
      <dgm:t>
        <a:bodyPr/>
        <a:lstStyle/>
        <a:p>
          <a:endParaRPr lang="en-US"/>
        </a:p>
      </dgm:t>
    </dgm:pt>
    <dgm:pt modelId="{0A7FD944-85DE-9646-AF28-8BE49EDF7FE7}" type="sibTrans" cxnId="{0A93073A-80CA-9342-9691-606FF3250088}">
      <dgm:prSet/>
      <dgm:spPr/>
      <dgm:t>
        <a:bodyPr/>
        <a:lstStyle/>
        <a:p>
          <a:endParaRPr lang="en-US"/>
        </a:p>
      </dgm:t>
    </dgm:pt>
    <dgm:pt modelId="{4AEEFF32-A487-194E-BEAA-6DEDE00CEB70}">
      <dgm:prSet/>
      <dgm:spPr/>
      <dgm:t>
        <a:bodyPr/>
        <a:lstStyle/>
        <a:p>
          <a:pPr algn="ctr"/>
          <a:r>
            <a:rPr lang="en-US" dirty="0"/>
            <a:t>Strength/Power</a:t>
          </a:r>
        </a:p>
      </dgm:t>
    </dgm:pt>
    <dgm:pt modelId="{4ABBC43C-A4D0-C14D-89F8-123DB48D8DB7}" type="parTrans" cxnId="{06875CC9-C00D-6345-8B0C-C7C53F2341BD}">
      <dgm:prSet/>
      <dgm:spPr/>
      <dgm:t>
        <a:bodyPr/>
        <a:lstStyle/>
        <a:p>
          <a:endParaRPr lang="en-US"/>
        </a:p>
      </dgm:t>
    </dgm:pt>
    <dgm:pt modelId="{8E909410-BECC-1C47-BC5B-FC79CAA8C20D}" type="sibTrans" cxnId="{06875CC9-C00D-6345-8B0C-C7C53F2341BD}">
      <dgm:prSet/>
      <dgm:spPr/>
      <dgm:t>
        <a:bodyPr/>
        <a:lstStyle/>
        <a:p>
          <a:endParaRPr lang="en-US"/>
        </a:p>
      </dgm:t>
    </dgm:pt>
    <dgm:pt modelId="{CC2538B6-22CD-684E-AC3F-BA213C60ABFD}">
      <dgm:prSet/>
      <dgm:spPr/>
      <dgm:t>
        <a:bodyPr/>
        <a:lstStyle/>
        <a:p>
          <a:pPr algn="ctr"/>
          <a:r>
            <a:rPr lang="en-US" dirty="0"/>
            <a:t>Movement screens</a:t>
          </a:r>
        </a:p>
      </dgm:t>
    </dgm:pt>
    <dgm:pt modelId="{5983B549-9AFE-3047-A7CF-58B4083A456A}" type="parTrans" cxnId="{DFACD37C-B4C6-AD4B-B3FB-6172F2F1F15E}">
      <dgm:prSet/>
      <dgm:spPr/>
      <dgm:t>
        <a:bodyPr/>
        <a:lstStyle/>
        <a:p>
          <a:endParaRPr lang="en-US"/>
        </a:p>
      </dgm:t>
    </dgm:pt>
    <dgm:pt modelId="{F775965E-B28D-E34C-8A91-ABE06D4E8CE8}" type="sibTrans" cxnId="{DFACD37C-B4C6-AD4B-B3FB-6172F2F1F15E}">
      <dgm:prSet/>
      <dgm:spPr/>
      <dgm:t>
        <a:bodyPr/>
        <a:lstStyle/>
        <a:p>
          <a:endParaRPr lang="en-US"/>
        </a:p>
      </dgm:t>
    </dgm:pt>
    <dgm:pt modelId="{381154BA-E7E2-B042-83C3-764E003BE75D}">
      <dgm:prSet/>
      <dgm:spPr/>
      <dgm:t>
        <a:bodyPr/>
        <a:lstStyle/>
        <a:p>
          <a:pPr algn="ctr"/>
          <a:r>
            <a:rPr lang="en-US" dirty="0"/>
            <a:t>Kinematics</a:t>
          </a:r>
        </a:p>
      </dgm:t>
    </dgm:pt>
    <dgm:pt modelId="{06F18625-41C8-FA4E-ACA8-A5A7F13B8A55}" type="parTrans" cxnId="{E957E30C-F22F-D24A-A829-542E3A176522}">
      <dgm:prSet/>
      <dgm:spPr/>
      <dgm:t>
        <a:bodyPr/>
        <a:lstStyle/>
        <a:p>
          <a:endParaRPr lang="en-US"/>
        </a:p>
      </dgm:t>
    </dgm:pt>
    <dgm:pt modelId="{D6D6BB3F-B004-E44E-8D8F-DFCBBA487CE1}" type="sibTrans" cxnId="{E957E30C-F22F-D24A-A829-542E3A176522}">
      <dgm:prSet/>
      <dgm:spPr/>
      <dgm:t>
        <a:bodyPr/>
        <a:lstStyle/>
        <a:p>
          <a:endParaRPr lang="en-US"/>
        </a:p>
      </dgm:t>
    </dgm:pt>
    <dgm:pt modelId="{E42D9D97-5975-784D-A486-E620DFA5183F}">
      <dgm:prSet/>
      <dgm:spPr/>
      <dgm:t>
        <a:bodyPr/>
        <a:lstStyle/>
        <a:p>
          <a:pPr algn="ctr"/>
          <a:r>
            <a:rPr lang="en-US" dirty="0"/>
            <a:t>Kinetics</a:t>
          </a:r>
        </a:p>
      </dgm:t>
    </dgm:pt>
    <dgm:pt modelId="{3B046F7D-70B4-E440-8BFD-6AF7611A644B}" type="parTrans" cxnId="{6EB61136-2C7B-174D-B8AA-3E77692EE341}">
      <dgm:prSet/>
      <dgm:spPr/>
      <dgm:t>
        <a:bodyPr/>
        <a:lstStyle/>
        <a:p>
          <a:endParaRPr lang="en-US"/>
        </a:p>
      </dgm:t>
    </dgm:pt>
    <dgm:pt modelId="{E6F526A9-F54D-094C-94DF-62F00C5E3EAA}" type="sibTrans" cxnId="{6EB61136-2C7B-174D-B8AA-3E77692EE341}">
      <dgm:prSet/>
      <dgm:spPr/>
      <dgm:t>
        <a:bodyPr/>
        <a:lstStyle/>
        <a:p>
          <a:endParaRPr lang="en-US"/>
        </a:p>
      </dgm:t>
    </dgm:pt>
    <dgm:pt modelId="{09F9CFCA-3253-A546-B6DF-74F8D16615D5}">
      <dgm:prSet/>
      <dgm:spPr/>
      <dgm:t>
        <a:bodyPr/>
        <a:lstStyle/>
        <a:p>
          <a:pPr algn="ctr"/>
          <a:r>
            <a:rPr lang="en-US" dirty="0"/>
            <a:t>Energetics</a:t>
          </a:r>
        </a:p>
      </dgm:t>
    </dgm:pt>
    <dgm:pt modelId="{99E4085F-9342-8B4A-97E8-76E57CBF5958}" type="parTrans" cxnId="{C27032F0-7E7E-344E-881C-5397FDD97E67}">
      <dgm:prSet/>
      <dgm:spPr/>
      <dgm:t>
        <a:bodyPr/>
        <a:lstStyle/>
        <a:p>
          <a:endParaRPr lang="en-US"/>
        </a:p>
      </dgm:t>
    </dgm:pt>
    <dgm:pt modelId="{E96C2FB2-52F0-7744-9239-CA8A9F2E5F46}" type="sibTrans" cxnId="{C27032F0-7E7E-344E-881C-5397FDD97E67}">
      <dgm:prSet/>
      <dgm:spPr/>
      <dgm:t>
        <a:bodyPr/>
        <a:lstStyle/>
        <a:p>
          <a:endParaRPr lang="en-US"/>
        </a:p>
      </dgm:t>
    </dgm:pt>
    <dgm:pt modelId="{CFD4A700-14F5-1743-ADB4-C1CDFB88D314}" type="pres">
      <dgm:prSet presAssocID="{3BE3DAB0-E53F-5841-AA4F-CB42EEB1E892}" presName="Name0" presStyleCnt="0">
        <dgm:presLayoutVars>
          <dgm:dir/>
          <dgm:resizeHandles val="exact"/>
        </dgm:presLayoutVars>
      </dgm:prSet>
      <dgm:spPr/>
    </dgm:pt>
    <dgm:pt modelId="{08F26AE6-48D5-AD45-A853-7038CFE2E62B}" type="pres">
      <dgm:prSet presAssocID="{3BE3DAB0-E53F-5841-AA4F-CB42EEB1E892}" presName="vNodes" presStyleCnt="0"/>
      <dgm:spPr/>
    </dgm:pt>
    <dgm:pt modelId="{1C1C6538-FFF4-554E-8466-B6EC8EE2B171}" type="pres">
      <dgm:prSet presAssocID="{25776C58-42A6-CB4F-B6D6-B24E66DE2687}" presName="node" presStyleLbl="node1" presStyleIdx="0" presStyleCnt="3">
        <dgm:presLayoutVars>
          <dgm:bulletEnabled val="1"/>
        </dgm:presLayoutVars>
      </dgm:prSet>
      <dgm:spPr/>
    </dgm:pt>
    <dgm:pt modelId="{5DEBB413-F6C5-0E44-90AF-4C80D337788C}" type="pres">
      <dgm:prSet presAssocID="{3E4C8655-61E7-EA40-95C8-9AAA5B68B7CB}" presName="spacerT" presStyleCnt="0"/>
      <dgm:spPr/>
    </dgm:pt>
    <dgm:pt modelId="{0872D9DC-7AC4-A041-8333-36DD9BEC1C1C}" type="pres">
      <dgm:prSet presAssocID="{3E4C8655-61E7-EA40-95C8-9AAA5B68B7CB}" presName="sibTrans" presStyleLbl="sibTrans2D1" presStyleIdx="0" presStyleCnt="2"/>
      <dgm:spPr/>
    </dgm:pt>
    <dgm:pt modelId="{33F19DAC-A29F-AD45-B4CB-DD82725E71FC}" type="pres">
      <dgm:prSet presAssocID="{3E4C8655-61E7-EA40-95C8-9AAA5B68B7CB}" presName="spacerB" presStyleCnt="0"/>
      <dgm:spPr/>
    </dgm:pt>
    <dgm:pt modelId="{0A8946B0-8A29-0E47-AA17-E8A2013D5C74}" type="pres">
      <dgm:prSet presAssocID="{379F44EB-6C4E-944C-8147-0AA7E8F0D4C8}" presName="node" presStyleLbl="node1" presStyleIdx="1" presStyleCnt="3">
        <dgm:presLayoutVars>
          <dgm:bulletEnabled val="1"/>
        </dgm:presLayoutVars>
      </dgm:prSet>
      <dgm:spPr/>
    </dgm:pt>
    <dgm:pt modelId="{2933F92E-5117-9C46-B6F8-B67802F08388}" type="pres">
      <dgm:prSet presAssocID="{3BE3DAB0-E53F-5841-AA4F-CB42EEB1E892}" presName="sibTransLast" presStyleLbl="sibTrans2D1" presStyleIdx="1" presStyleCnt="2"/>
      <dgm:spPr/>
    </dgm:pt>
    <dgm:pt modelId="{1CAF220A-ED6A-2941-BD0A-6FCD717D8083}" type="pres">
      <dgm:prSet presAssocID="{3BE3DAB0-E53F-5841-AA4F-CB42EEB1E892}" presName="connectorText" presStyleLbl="sibTrans2D1" presStyleIdx="1" presStyleCnt="2"/>
      <dgm:spPr/>
    </dgm:pt>
    <dgm:pt modelId="{97166B26-E453-DA42-A59C-808E1EF723B6}" type="pres">
      <dgm:prSet presAssocID="{3BE3DAB0-E53F-5841-AA4F-CB42EEB1E892}" presName="lastNode" presStyleLbl="node1" presStyleIdx="2" presStyleCnt="3" custScaleX="70915" custScaleY="71324">
        <dgm:presLayoutVars>
          <dgm:bulletEnabled val="1"/>
        </dgm:presLayoutVars>
      </dgm:prSet>
      <dgm:spPr/>
    </dgm:pt>
  </dgm:ptLst>
  <dgm:cxnLst>
    <dgm:cxn modelId="{93118500-6C5A-0942-8D4D-AC95EDA7562B}" srcId="{3BE3DAB0-E53F-5841-AA4F-CB42EEB1E892}" destId="{25776C58-42A6-CB4F-B6D6-B24E66DE2687}" srcOrd="0" destOrd="0" parTransId="{A972209B-5777-424A-BA59-9F42D061996A}" sibTransId="{3E4C8655-61E7-EA40-95C8-9AAA5B68B7CB}"/>
    <dgm:cxn modelId="{52F38A0C-D6C3-6C48-82D7-C1F873F2D3AD}" type="presOf" srcId="{3BE3DAB0-E53F-5841-AA4F-CB42EEB1E892}" destId="{CFD4A700-14F5-1743-ADB4-C1CDFB88D314}" srcOrd="0" destOrd="0" presId="urn:microsoft.com/office/officeart/2005/8/layout/equation2"/>
    <dgm:cxn modelId="{E957E30C-F22F-D24A-A829-542E3A176522}" srcId="{379F44EB-6C4E-944C-8147-0AA7E8F0D4C8}" destId="{381154BA-E7E2-B042-83C3-764E003BE75D}" srcOrd="0" destOrd="0" parTransId="{06F18625-41C8-FA4E-ACA8-A5A7F13B8A55}" sibTransId="{D6D6BB3F-B004-E44E-8D8F-DFCBBA487CE1}"/>
    <dgm:cxn modelId="{F004D40D-9837-DF4B-82FC-EC2398C4DA4E}" type="presOf" srcId="{291C3BA3-EAAC-5149-A857-49C57D1EAE6A}" destId="{97166B26-E453-DA42-A59C-808E1EF723B6}" srcOrd="0" destOrd="0" presId="urn:microsoft.com/office/officeart/2005/8/layout/equation2"/>
    <dgm:cxn modelId="{99B4C615-2904-EC41-99E8-E271C30CA855}" type="presOf" srcId="{381154BA-E7E2-B042-83C3-764E003BE75D}" destId="{0A8946B0-8A29-0E47-AA17-E8A2013D5C74}" srcOrd="0" destOrd="1" presId="urn:microsoft.com/office/officeart/2005/8/layout/equation2"/>
    <dgm:cxn modelId="{F8298224-164A-C54C-88DC-B3DB3E0060C4}" type="presOf" srcId="{4AEEFF32-A487-194E-BEAA-6DEDE00CEB70}" destId="{1C1C6538-FFF4-554E-8466-B6EC8EE2B171}" srcOrd="0" destOrd="3" presId="urn:microsoft.com/office/officeart/2005/8/layout/equation2"/>
    <dgm:cxn modelId="{C039B82F-FE75-4045-8C35-C938860F948B}" srcId="{3BE3DAB0-E53F-5841-AA4F-CB42EEB1E892}" destId="{379F44EB-6C4E-944C-8147-0AA7E8F0D4C8}" srcOrd="1" destOrd="0" parTransId="{CAD6B2D7-9998-1E42-830F-E8119EA79EC0}" sibTransId="{54BFFD6D-355D-E945-9F3A-DCF74C16EB5B}"/>
    <dgm:cxn modelId="{6EB61136-2C7B-174D-B8AA-3E77692EE341}" srcId="{379F44EB-6C4E-944C-8147-0AA7E8F0D4C8}" destId="{E42D9D97-5975-784D-A486-E620DFA5183F}" srcOrd="1" destOrd="0" parTransId="{3B046F7D-70B4-E440-8BFD-6AF7611A644B}" sibTransId="{E6F526A9-F54D-094C-94DF-62F00C5E3EAA}"/>
    <dgm:cxn modelId="{0A93073A-80CA-9342-9691-606FF3250088}" srcId="{25776C58-42A6-CB4F-B6D6-B24E66DE2687}" destId="{8573EE9B-5B4B-0149-BB0E-8B63E1495DF3}" srcOrd="0" destOrd="0" parTransId="{BF89E809-1765-4544-8304-6E36262167D1}" sibTransId="{0A7FD944-85DE-9646-AF28-8BE49EDF7FE7}"/>
    <dgm:cxn modelId="{C59B1362-1CD5-7940-BE58-CADD2371DD82}" srcId="{3BE3DAB0-E53F-5841-AA4F-CB42EEB1E892}" destId="{291C3BA3-EAAC-5149-A857-49C57D1EAE6A}" srcOrd="2" destOrd="0" parTransId="{9F73927E-C034-9448-848A-1CE9F6C232A9}" sibTransId="{5D98F101-DB9D-2B4B-BEFC-F61EADC2189C}"/>
    <dgm:cxn modelId="{6D873A72-9CEC-8F4C-A8FB-E95B81C7CB96}" type="presOf" srcId="{09F9CFCA-3253-A546-B6DF-74F8D16615D5}" destId="{0A8946B0-8A29-0E47-AA17-E8A2013D5C74}" srcOrd="0" destOrd="3" presId="urn:microsoft.com/office/officeart/2005/8/layout/equation2"/>
    <dgm:cxn modelId="{46C55872-118F-6040-BE1D-2588EEE18E14}" type="presOf" srcId="{CC2538B6-22CD-684E-AC3F-BA213C60ABFD}" destId="{1C1C6538-FFF4-554E-8466-B6EC8EE2B171}" srcOrd="0" destOrd="2" presId="urn:microsoft.com/office/officeart/2005/8/layout/equation2"/>
    <dgm:cxn modelId="{DFACD37C-B4C6-AD4B-B3FB-6172F2F1F15E}" srcId="{25776C58-42A6-CB4F-B6D6-B24E66DE2687}" destId="{CC2538B6-22CD-684E-AC3F-BA213C60ABFD}" srcOrd="1" destOrd="0" parTransId="{5983B549-9AFE-3047-A7CF-58B4083A456A}" sibTransId="{F775965E-B28D-E34C-8A91-ABE06D4E8CE8}"/>
    <dgm:cxn modelId="{BBE3707F-78E1-B443-A444-6A15875C5E12}" type="presOf" srcId="{3E4C8655-61E7-EA40-95C8-9AAA5B68B7CB}" destId="{0872D9DC-7AC4-A041-8333-36DD9BEC1C1C}" srcOrd="0" destOrd="0" presId="urn:microsoft.com/office/officeart/2005/8/layout/equation2"/>
    <dgm:cxn modelId="{7CB55B8E-4E97-AB4B-BA06-02B218AF61E8}" type="presOf" srcId="{54BFFD6D-355D-E945-9F3A-DCF74C16EB5B}" destId="{2933F92E-5117-9C46-B6F8-B67802F08388}" srcOrd="0" destOrd="0" presId="urn:microsoft.com/office/officeart/2005/8/layout/equation2"/>
    <dgm:cxn modelId="{63B03F94-596A-464E-A095-CA079854DFD5}" type="presOf" srcId="{54BFFD6D-355D-E945-9F3A-DCF74C16EB5B}" destId="{1CAF220A-ED6A-2941-BD0A-6FCD717D8083}" srcOrd="1" destOrd="0" presId="urn:microsoft.com/office/officeart/2005/8/layout/equation2"/>
    <dgm:cxn modelId="{D36E16AF-B638-EF41-B008-D278147CA32A}" type="presOf" srcId="{25776C58-42A6-CB4F-B6D6-B24E66DE2687}" destId="{1C1C6538-FFF4-554E-8466-B6EC8EE2B171}" srcOrd="0" destOrd="0" presId="urn:microsoft.com/office/officeart/2005/8/layout/equation2"/>
    <dgm:cxn modelId="{34B21BC8-1848-4C4C-B42A-46AE44C3CBFA}" type="presOf" srcId="{379F44EB-6C4E-944C-8147-0AA7E8F0D4C8}" destId="{0A8946B0-8A29-0E47-AA17-E8A2013D5C74}" srcOrd="0" destOrd="0" presId="urn:microsoft.com/office/officeart/2005/8/layout/equation2"/>
    <dgm:cxn modelId="{06875CC9-C00D-6345-8B0C-C7C53F2341BD}" srcId="{25776C58-42A6-CB4F-B6D6-B24E66DE2687}" destId="{4AEEFF32-A487-194E-BEAA-6DEDE00CEB70}" srcOrd="2" destOrd="0" parTransId="{4ABBC43C-A4D0-C14D-89F8-123DB48D8DB7}" sibTransId="{8E909410-BECC-1C47-BC5B-FC79CAA8C20D}"/>
    <dgm:cxn modelId="{3D10B7D5-65FE-714E-B290-FBBF61222F40}" type="presOf" srcId="{E42D9D97-5975-784D-A486-E620DFA5183F}" destId="{0A8946B0-8A29-0E47-AA17-E8A2013D5C74}" srcOrd="0" destOrd="2" presId="urn:microsoft.com/office/officeart/2005/8/layout/equation2"/>
    <dgm:cxn modelId="{C27032F0-7E7E-344E-881C-5397FDD97E67}" srcId="{379F44EB-6C4E-944C-8147-0AA7E8F0D4C8}" destId="{09F9CFCA-3253-A546-B6DF-74F8D16615D5}" srcOrd="2" destOrd="0" parTransId="{99E4085F-9342-8B4A-97E8-76E57CBF5958}" sibTransId="{E96C2FB2-52F0-7744-9239-CA8A9F2E5F46}"/>
    <dgm:cxn modelId="{08BC23F2-85E5-8340-B876-ED84E03DB4A0}" type="presOf" srcId="{8573EE9B-5B4B-0149-BB0E-8B63E1495DF3}" destId="{1C1C6538-FFF4-554E-8466-B6EC8EE2B171}" srcOrd="0" destOrd="1" presId="urn:microsoft.com/office/officeart/2005/8/layout/equation2"/>
    <dgm:cxn modelId="{422FCFF7-4BBE-A34E-9E67-1C2D70F4F49A}" type="presParOf" srcId="{CFD4A700-14F5-1743-ADB4-C1CDFB88D314}" destId="{08F26AE6-48D5-AD45-A853-7038CFE2E62B}" srcOrd="0" destOrd="0" presId="urn:microsoft.com/office/officeart/2005/8/layout/equation2"/>
    <dgm:cxn modelId="{0CA8435F-DD91-A742-BDBC-D9B7D9F2BD88}" type="presParOf" srcId="{08F26AE6-48D5-AD45-A853-7038CFE2E62B}" destId="{1C1C6538-FFF4-554E-8466-B6EC8EE2B171}" srcOrd="0" destOrd="0" presId="urn:microsoft.com/office/officeart/2005/8/layout/equation2"/>
    <dgm:cxn modelId="{D55C96B1-6EBC-BB40-AC6C-DF1CE439C4C0}" type="presParOf" srcId="{08F26AE6-48D5-AD45-A853-7038CFE2E62B}" destId="{5DEBB413-F6C5-0E44-90AF-4C80D337788C}" srcOrd="1" destOrd="0" presId="urn:microsoft.com/office/officeart/2005/8/layout/equation2"/>
    <dgm:cxn modelId="{1F10C4E8-D0BE-C24B-B3ED-5A01E0C7F49C}" type="presParOf" srcId="{08F26AE6-48D5-AD45-A853-7038CFE2E62B}" destId="{0872D9DC-7AC4-A041-8333-36DD9BEC1C1C}" srcOrd="2" destOrd="0" presId="urn:microsoft.com/office/officeart/2005/8/layout/equation2"/>
    <dgm:cxn modelId="{5D749AEB-C4E1-E244-9CB7-E68BDA16D283}" type="presParOf" srcId="{08F26AE6-48D5-AD45-A853-7038CFE2E62B}" destId="{33F19DAC-A29F-AD45-B4CB-DD82725E71FC}" srcOrd="3" destOrd="0" presId="urn:microsoft.com/office/officeart/2005/8/layout/equation2"/>
    <dgm:cxn modelId="{09C4F7E8-9D31-674A-8A36-53235BFE1DB3}" type="presParOf" srcId="{08F26AE6-48D5-AD45-A853-7038CFE2E62B}" destId="{0A8946B0-8A29-0E47-AA17-E8A2013D5C74}" srcOrd="4" destOrd="0" presId="urn:microsoft.com/office/officeart/2005/8/layout/equation2"/>
    <dgm:cxn modelId="{60917372-4062-AB42-ADFB-305076200E59}" type="presParOf" srcId="{CFD4A700-14F5-1743-ADB4-C1CDFB88D314}" destId="{2933F92E-5117-9C46-B6F8-B67802F08388}" srcOrd="1" destOrd="0" presId="urn:microsoft.com/office/officeart/2005/8/layout/equation2"/>
    <dgm:cxn modelId="{590CD79D-B685-1141-BADC-25C55E32524A}" type="presParOf" srcId="{2933F92E-5117-9C46-B6F8-B67802F08388}" destId="{1CAF220A-ED6A-2941-BD0A-6FCD717D8083}" srcOrd="0" destOrd="0" presId="urn:microsoft.com/office/officeart/2005/8/layout/equation2"/>
    <dgm:cxn modelId="{F1E2BEBC-2343-454D-ACF1-77848D3CAE2D}" type="presParOf" srcId="{CFD4A700-14F5-1743-ADB4-C1CDFB88D314}" destId="{97166B26-E453-DA42-A59C-808E1EF723B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64ABFE-630F-4BB5-BE1D-D04AEFA8B8C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238947-1E91-4E72-A2E8-E15306B2F66B}">
      <dgm:prSet custT="1"/>
      <dgm:spPr/>
      <dgm:t>
        <a:bodyPr/>
        <a:lstStyle/>
        <a:p>
          <a:r>
            <a:rPr lang="en-US" sz="2000" dirty="0"/>
            <a:t>Do </a:t>
          </a:r>
          <a:r>
            <a:rPr lang="en-US" sz="2000" i="1" dirty="0"/>
            <a:t>clinical</a:t>
          </a:r>
          <a:r>
            <a:rPr lang="en-US" sz="2000" dirty="0"/>
            <a:t> injury predictors relate to energy flow?</a:t>
          </a:r>
        </a:p>
      </dgm:t>
    </dgm:pt>
    <dgm:pt modelId="{BBB7499F-7E72-42B3-B4DA-2197B022B503}" type="parTrans" cxnId="{8B9558C8-1761-4A7E-B3C5-6A2684E798F0}">
      <dgm:prSet/>
      <dgm:spPr/>
      <dgm:t>
        <a:bodyPr/>
        <a:lstStyle/>
        <a:p>
          <a:endParaRPr lang="en-US"/>
        </a:p>
      </dgm:t>
    </dgm:pt>
    <dgm:pt modelId="{C2B33A82-E4DE-422B-8D6F-01D943D2FFD6}" type="sibTrans" cxnId="{8B9558C8-1761-4A7E-B3C5-6A2684E798F0}">
      <dgm:prSet/>
      <dgm:spPr/>
      <dgm:t>
        <a:bodyPr/>
        <a:lstStyle/>
        <a:p>
          <a:endParaRPr lang="en-US"/>
        </a:p>
      </dgm:t>
    </dgm:pt>
    <dgm:pt modelId="{D55DC8A5-E48D-4A96-AF58-D79B82CB6C4B}">
      <dgm:prSet custT="1"/>
      <dgm:spPr/>
      <dgm:t>
        <a:bodyPr/>
        <a:lstStyle/>
        <a:p>
          <a:r>
            <a:rPr lang="en-US" sz="2000" dirty="0"/>
            <a:t>What is the intersection between clinical evaluation and biomechanical evaluation </a:t>
          </a:r>
        </a:p>
      </dgm:t>
    </dgm:pt>
    <dgm:pt modelId="{F339162B-67C5-43F5-808C-3555A941CCBE}" type="parTrans" cxnId="{92702641-555E-4918-8724-C9D4A626815A}">
      <dgm:prSet/>
      <dgm:spPr/>
      <dgm:t>
        <a:bodyPr/>
        <a:lstStyle/>
        <a:p>
          <a:endParaRPr lang="en-US"/>
        </a:p>
      </dgm:t>
    </dgm:pt>
    <dgm:pt modelId="{A12788B5-9833-4482-8C67-B2A21CB3D802}" type="sibTrans" cxnId="{92702641-555E-4918-8724-C9D4A626815A}">
      <dgm:prSet/>
      <dgm:spPr/>
      <dgm:t>
        <a:bodyPr/>
        <a:lstStyle/>
        <a:p>
          <a:endParaRPr lang="en-US"/>
        </a:p>
      </dgm:t>
    </dgm:pt>
    <dgm:pt modelId="{72BC1BD1-8081-4983-A799-D4C6EC6B64EB}">
      <dgm:prSet custT="1"/>
      <dgm:spPr/>
      <dgm:t>
        <a:bodyPr/>
        <a:lstStyle/>
        <a:p>
          <a:r>
            <a:rPr lang="en-US" sz="1800" dirty="0"/>
            <a:t>Value of throwing shoulder clinical assessment?</a:t>
          </a:r>
        </a:p>
      </dgm:t>
    </dgm:pt>
    <dgm:pt modelId="{90B83055-D75F-4507-86BE-3CDFD575B979}" type="parTrans" cxnId="{F423C536-3BEF-45ED-8C95-7AFD574CF065}">
      <dgm:prSet/>
      <dgm:spPr/>
      <dgm:t>
        <a:bodyPr/>
        <a:lstStyle/>
        <a:p>
          <a:endParaRPr lang="en-US"/>
        </a:p>
      </dgm:t>
    </dgm:pt>
    <dgm:pt modelId="{34380217-BD1D-4717-A470-C0AE34B2775E}" type="sibTrans" cxnId="{F423C536-3BEF-45ED-8C95-7AFD574CF065}">
      <dgm:prSet/>
      <dgm:spPr/>
      <dgm:t>
        <a:bodyPr/>
        <a:lstStyle/>
        <a:p>
          <a:endParaRPr lang="en-US"/>
        </a:p>
      </dgm:t>
    </dgm:pt>
    <dgm:pt modelId="{581F87CE-BEBA-6347-968B-80AEF4CCCEEA}">
      <dgm:prSet custT="1"/>
      <dgm:spPr/>
      <dgm:t>
        <a:bodyPr/>
        <a:lstStyle/>
        <a:p>
          <a:r>
            <a:rPr lang="en-US" sz="1800" dirty="0"/>
            <a:t>Hypothesis = increased strength and/or ROM will be associated with decreased amount of mechanical energy transfer needed to obtain a given level of performance (pitch speed)</a:t>
          </a:r>
        </a:p>
      </dgm:t>
    </dgm:pt>
    <dgm:pt modelId="{E17663E2-19C6-4944-8F50-342AF2CC6B77}" type="parTrans" cxnId="{2005A7E4-F14C-164D-A5FD-36391170BBAC}">
      <dgm:prSet/>
      <dgm:spPr/>
      <dgm:t>
        <a:bodyPr/>
        <a:lstStyle/>
        <a:p>
          <a:endParaRPr lang="en-US"/>
        </a:p>
      </dgm:t>
    </dgm:pt>
    <dgm:pt modelId="{8465879C-C7C7-1D4B-871D-61A02968837C}" type="sibTrans" cxnId="{2005A7E4-F14C-164D-A5FD-36391170BBAC}">
      <dgm:prSet/>
      <dgm:spPr/>
      <dgm:t>
        <a:bodyPr/>
        <a:lstStyle/>
        <a:p>
          <a:endParaRPr lang="en-US"/>
        </a:p>
      </dgm:t>
    </dgm:pt>
    <dgm:pt modelId="{6AE4E279-BA1C-C741-A885-D341A102B5F8}" type="pres">
      <dgm:prSet presAssocID="{DE64ABFE-630F-4BB5-BE1D-D04AEFA8B8CD}" presName="linear" presStyleCnt="0">
        <dgm:presLayoutVars>
          <dgm:dir/>
          <dgm:animLvl val="lvl"/>
          <dgm:resizeHandles val="exact"/>
        </dgm:presLayoutVars>
      </dgm:prSet>
      <dgm:spPr/>
    </dgm:pt>
    <dgm:pt modelId="{C126CAA2-9645-794E-AD08-BF687A61B266}" type="pres">
      <dgm:prSet presAssocID="{D55DC8A5-E48D-4A96-AF58-D79B82CB6C4B}" presName="parentLin" presStyleCnt="0"/>
      <dgm:spPr/>
    </dgm:pt>
    <dgm:pt modelId="{A33168CD-0955-A047-BD34-4E9C4E016096}" type="pres">
      <dgm:prSet presAssocID="{D55DC8A5-E48D-4A96-AF58-D79B82CB6C4B}" presName="parentLeftMargin" presStyleLbl="node1" presStyleIdx="0" presStyleCnt="2"/>
      <dgm:spPr/>
    </dgm:pt>
    <dgm:pt modelId="{7654B642-AA9D-FB44-932B-2F6E4F40E09F}" type="pres">
      <dgm:prSet presAssocID="{D55DC8A5-E48D-4A96-AF58-D79B82CB6C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639344-B763-E544-A14D-40154D46F797}" type="pres">
      <dgm:prSet presAssocID="{D55DC8A5-E48D-4A96-AF58-D79B82CB6C4B}" presName="negativeSpace" presStyleCnt="0"/>
      <dgm:spPr/>
    </dgm:pt>
    <dgm:pt modelId="{E205D728-BB2C-E847-8E9A-2E5CCE3A58F1}" type="pres">
      <dgm:prSet presAssocID="{D55DC8A5-E48D-4A96-AF58-D79B82CB6C4B}" presName="childText" presStyleLbl="conFgAcc1" presStyleIdx="0" presStyleCnt="2">
        <dgm:presLayoutVars>
          <dgm:bulletEnabled val="1"/>
        </dgm:presLayoutVars>
      </dgm:prSet>
      <dgm:spPr/>
    </dgm:pt>
    <dgm:pt modelId="{C0D16352-4C5E-A14E-81FF-E78178C4896D}" type="pres">
      <dgm:prSet presAssocID="{A12788B5-9833-4482-8C67-B2A21CB3D802}" presName="spaceBetweenRectangles" presStyleCnt="0"/>
      <dgm:spPr/>
    </dgm:pt>
    <dgm:pt modelId="{330F90BD-5467-D34D-A6D0-A99189EBA654}" type="pres">
      <dgm:prSet presAssocID="{13238947-1E91-4E72-A2E8-E15306B2F66B}" presName="parentLin" presStyleCnt="0"/>
      <dgm:spPr/>
    </dgm:pt>
    <dgm:pt modelId="{5447ED36-BA1D-2E4C-B6D8-5E31BB7CE7B5}" type="pres">
      <dgm:prSet presAssocID="{13238947-1E91-4E72-A2E8-E15306B2F66B}" presName="parentLeftMargin" presStyleLbl="node1" presStyleIdx="0" presStyleCnt="2"/>
      <dgm:spPr/>
    </dgm:pt>
    <dgm:pt modelId="{5A9652D3-65EA-EA43-9661-CE00DFE90F30}" type="pres">
      <dgm:prSet presAssocID="{13238947-1E91-4E72-A2E8-E15306B2F66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C48923A-7FEC-3643-896F-4D3DAA18CFE3}" type="pres">
      <dgm:prSet presAssocID="{13238947-1E91-4E72-A2E8-E15306B2F66B}" presName="negativeSpace" presStyleCnt="0"/>
      <dgm:spPr/>
    </dgm:pt>
    <dgm:pt modelId="{21426981-695C-574D-A3EE-0591082708C3}" type="pres">
      <dgm:prSet presAssocID="{13238947-1E91-4E72-A2E8-E15306B2F66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2BF9F0A-0F60-7D4B-B98D-45E1FC3E2A5D}" type="presOf" srcId="{DE64ABFE-630F-4BB5-BE1D-D04AEFA8B8CD}" destId="{6AE4E279-BA1C-C741-A885-D341A102B5F8}" srcOrd="0" destOrd="0" presId="urn:microsoft.com/office/officeart/2005/8/layout/list1"/>
    <dgm:cxn modelId="{F423C536-3BEF-45ED-8C95-7AFD574CF065}" srcId="{D55DC8A5-E48D-4A96-AF58-D79B82CB6C4B}" destId="{72BC1BD1-8081-4983-A799-D4C6EC6B64EB}" srcOrd="0" destOrd="0" parTransId="{90B83055-D75F-4507-86BE-3CDFD575B979}" sibTransId="{34380217-BD1D-4717-A470-C0AE34B2775E}"/>
    <dgm:cxn modelId="{92702641-555E-4918-8724-C9D4A626815A}" srcId="{DE64ABFE-630F-4BB5-BE1D-D04AEFA8B8CD}" destId="{D55DC8A5-E48D-4A96-AF58-D79B82CB6C4B}" srcOrd="0" destOrd="0" parTransId="{F339162B-67C5-43F5-808C-3555A941CCBE}" sibTransId="{A12788B5-9833-4482-8C67-B2A21CB3D802}"/>
    <dgm:cxn modelId="{273ABC43-1538-4C47-95C3-C99F12C4E27E}" type="presOf" srcId="{13238947-1E91-4E72-A2E8-E15306B2F66B}" destId="{5447ED36-BA1D-2E4C-B6D8-5E31BB7CE7B5}" srcOrd="0" destOrd="0" presId="urn:microsoft.com/office/officeart/2005/8/layout/list1"/>
    <dgm:cxn modelId="{0EB7E750-7026-5149-BC27-07387FE1C535}" type="presOf" srcId="{D55DC8A5-E48D-4A96-AF58-D79B82CB6C4B}" destId="{7654B642-AA9D-FB44-932B-2F6E4F40E09F}" srcOrd="1" destOrd="0" presId="urn:microsoft.com/office/officeart/2005/8/layout/list1"/>
    <dgm:cxn modelId="{94D79553-4ECD-564D-821D-214573C518A6}" type="presOf" srcId="{D55DC8A5-E48D-4A96-AF58-D79B82CB6C4B}" destId="{A33168CD-0955-A047-BD34-4E9C4E016096}" srcOrd="0" destOrd="0" presId="urn:microsoft.com/office/officeart/2005/8/layout/list1"/>
    <dgm:cxn modelId="{17AFBA5E-E77A-C543-9FE7-C224F232500B}" type="presOf" srcId="{72BC1BD1-8081-4983-A799-D4C6EC6B64EB}" destId="{E205D728-BB2C-E847-8E9A-2E5CCE3A58F1}" srcOrd="0" destOrd="0" presId="urn:microsoft.com/office/officeart/2005/8/layout/list1"/>
    <dgm:cxn modelId="{7BF84E77-DAEE-904E-AFD2-0CBEE0A52602}" type="presOf" srcId="{13238947-1E91-4E72-A2E8-E15306B2F66B}" destId="{5A9652D3-65EA-EA43-9661-CE00DFE90F30}" srcOrd="1" destOrd="0" presId="urn:microsoft.com/office/officeart/2005/8/layout/list1"/>
    <dgm:cxn modelId="{31ACD188-EE49-B84E-8DF2-08AFB0F8A4A6}" type="presOf" srcId="{581F87CE-BEBA-6347-968B-80AEF4CCCEEA}" destId="{21426981-695C-574D-A3EE-0591082708C3}" srcOrd="0" destOrd="0" presId="urn:microsoft.com/office/officeart/2005/8/layout/list1"/>
    <dgm:cxn modelId="{8B9558C8-1761-4A7E-B3C5-6A2684E798F0}" srcId="{DE64ABFE-630F-4BB5-BE1D-D04AEFA8B8CD}" destId="{13238947-1E91-4E72-A2E8-E15306B2F66B}" srcOrd="1" destOrd="0" parTransId="{BBB7499F-7E72-42B3-B4DA-2197B022B503}" sibTransId="{C2B33A82-E4DE-422B-8D6F-01D943D2FFD6}"/>
    <dgm:cxn modelId="{2005A7E4-F14C-164D-A5FD-36391170BBAC}" srcId="{13238947-1E91-4E72-A2E8-E15306B2F66B}" destId="{581F87CE-BEBA-6347-968B-80AEF4CCCEEA}" srcOrd="0" destOrd="0" parTransId="{E17663E2-19C6-4944-8F50-342AF2CC6B77}" sibTransId="{8465879C-C7C7-1D4B-871D-61A02968837C}"/>
    <dgm:cxn modelId="{7F73D591-C11F-8343-AD09-C646BB7ACD42}" type="presParOf" srcId="{6AE4E279-BA1C-C741-A885-D341A102B5F8}" destId="{C126CAA2-9645-794E-AD08-BF687A61B266}" srcOrd="0" destOrd="0" presId="urn:microsoft.com/office/officeart/2005/8/layout/list1"/>
    <dgm:cxn modelId="{99F0B2D6-221E-3A49-A3D5-277B9BE09235}" type="presParOf" srcId="{C126CAA2-9645-794E-AD08-BF687A61B266}" destId="{A33168CD-0955-A047-BD34-4E9C4E016096}" srcOrd="0" destOrd="0" presId="urn:microsoft.com/office/officeart/2005/8/layout/list1"/>
    <dgm:cxn modelId="{0928386F-37C0-B14A-AF26-0D5723205F42}" type="presParOf" srcId="{C126CAA2-9645-794E-AD08-BF687A61B266}" destId="{7654B642-AA9D-FB44-932B-2F6E4F40E09F}" srcOrd="1" destOrd="0" presId="urn:microsoft.com/office/officeart/2005/8/layout/list1"/>
    <dgm:cxn modelId="{F43A724E-5646-E045-BE6E-DC06576470BC}" type="presParOf" srcId="{6AE4E279-BA1C-C741-A885-D341A102B5F8}" destId="{C5639344-B763-E544-A14D-40154D46F797}" srcOrd="1" destOrd="0" presId="urn:microsoft.com/office/officeart/2005/8/layout/list1"/>
    <dgm:cxn modelId="{CEDD011D-7ED7-3549-BCBC-0E6A6264B245}" type="presParOf" srcId="{6AE4E279-BA1C-C741-A885-D341A102B5F8}" destId="{E205D728-BB2C-E847-8E9A-2E5CCE3A58F1}" srcOrd="2" destOrd="0" presId="urn:microsoft.com/office/officeart/2005/8/layout/list1"/>
    <dgm:cxn modelId="{A64AE9D2-A0FD-F34B-A38C-37A4B11EB667}" type="presParOf" srcId="{6AE4E279-BA1C-C741-A885-D341A102B5F8}" destId="{C0D16352-4C5E-A14E-81FF-E78178C4896D}" srcOrd="3" destOrd="0" presId="urn:microsoft.com/office/officeart/2005/8/layout/list1"/>
    <dgm:cxn modelId="{D99B6D84-7F9C-9E41-9A0A-8AD86FF4A8D5}" type="presParOf" srcId="{6AE4E279-BA1C-C741-A885-D341A102B5F8}" destId="{330F90BD-5467-D34D-A6D0-A99189EBA654}" srcOrd="4" destOrd="0" presId="urn:microsoft.com/office/officeart/2005/8/layout/list1"/>
    <dgm:cxn modelId="{682A4D2B-E8D9-A147-B686-27642CAB9407}" type="presParOf" srcId="{330F90BD-5467-D34D-A6D0-A99189EBA654}" destId="{5447ED36-BA1D-2E4C-B6D8-5E31BB7CE7B5}" srcOrd="0" destOrd="0" presId="urn:microsoft.com/office/officeart/2005/8/layout/list1"/>
    <dgm:cxn modelId="{AE86CF70-A1F2-D840-9AC5-FA5B034192E9}" type="presParOf" srcId="{330F90BD-5467-D34D-A6D0-A99189EBA654}" destId="{5A9652D3-65EA-EA43-9661-CE00DFE90F30}" srcOrd="1" destOrd="0" presId="urn:microsoft.com/office/officeart/2005/8/layout/list1"/>
    <dgm:cxn modelId="{0CF27880-99AA-884F-9469-C7B4F401C369}" type="presParOf" srcId="{6AE4E279-BA1C-C741-A885-D341A102B5F8}" destId="{EC48923A-7FEC-3643-896F-4D3DAA18CFE3}" srcOrd="5" destOrd="0" presId="urn:microsoft.com/office/officeart/2005/8/layout/list1"/>
    <dgm:cxn modelId="{FA96EEB7-DC15-0440-9C41-748E011985D7}" type="presParOf" srcId="{6AE4E279-BA1C-C741-A885-D341A102B5F8}" destId="{21426981-695C-574D-A3EE-0591082708C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C6538-FFF4-554E-8466-B6EC8EE2B171}">
      <dsp:nvSpPr>
        <dsp:cNvPr id="0" name=""/>
        <dsp:cNvSpPr/>
      </dsp:nvSpPr>
      <dsp:spPr>
        <a:xfrm>
          <a:off x="1027749" y="296"/>
          <a:ext cx="2348507" cy="23485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Clinical Evaluation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Mobility/Stability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Movement screens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Strength/Power</a:t>
          </a:r>
        </a:p>
      </dsp:txBody>
      <dsp:txXfrm>
        <a:off x="1371680" y="344227"/>
        <a:ext cx="1660645" cy="1660645"/>
      </dsp:txXfrm>
    </dsp:sp>
    <dsp:sp modelId="{0872D9DC-7AC4-A041-8333-36DD9BEC1C1C}">
      <dsp:nvSpPr>
        <dsp:cNvPr id="0" name=""/>
        <dsp:cNvSpPr/>
      </dsp:nvSpPr>
      <dsp:spPr>
        <a:xfrm>
          <a:off x="1520935" y="2539503"/>
          <a:ext cx="1362134" cy="136213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01486" y="3060383"/>
        <a:ext cx="1001032" cy="320374"/>
      </dsp:txXfrm>
    </dsp:sp>
    <dsp:sp modelId="{0A8946B0-8A29-0E47-AA17-E8A2013D5C74}">
      <dsp:nvSpPr>
        <dsp:cNvPr id="0" name=""/>
        <dsp:cNvSpPr/>
      </dsp:nvSpPr>
      <dsp:spPr>
        <a:xfrm>
          <a:off x="1027749" y="4092336"/>
          <a:ext cx="2348507" cy="23485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Biomechanical Evaluation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Kinematics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Kinetics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Energetics</a:t>
          </a:r>
        </a:p>
      </dsp:txBody>
      <dsp:txXfrm>
        <a:off x="1371680" y="4436267"/>
        <a:ext cx="1660645" cy="1660645"/>
      </dsp:txXfrm>
    </dsp:sp>
    <dsp:sp modelId="{2933F92E-5117-9C46-B6F8-B67802F08388}">
      <dsp:nvSpPr>
        <dsp:cNvPr id="0" name=""/>
        <dsp:cNvSpPr/>
      </dsp:nvSpPr>
      <dsp:spPr>
        <a:xfrm>
          <a:off x="3728533" y="2783748"/>
          <a:ext cx="746825" cy="87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28533" y="2958477"/>
        <a:ext cx="522778" cy="524186"/>
      </dsp:txXfrm>
    </dsp:sp>
    <dsp:sp modelId="{97166B26-E453-DA42-A59C-808E1EF723B6}">
      <dsp:nvSpPr>
        <dsp:cNvPr id="0" name=""/>
        <dsp:cNvSpPr/>
      </dsp:nvSpPr>
      <dsp:spPr>
        <a:xfrm>
          <a:off x="4785361" y="1545520"/>
          <a:ext cx="3330888" cy="3350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Player Evaluation</a:t>
          </a:r>
        </a:p>
      </dsp:txBody>
      <dsp:txXfrm>
        <a:off x="5273158" y="2036131"/>
        <a:ext cx="2355294" cy="2368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C6538-FFF4-554E-8466-B6EC8EE2B171}">
      <dsp:nvSpPr>
        <dsp:cNvPr id="0" name=""/>
        <dsp:cNvSpPr/>
      </dsp:nvSpPr>
      <dsp:spPr>
        <a:xfrm>
          <a:off x="1027749" y="296"/>
          <a:ext cx="2348507" cy="23485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Clinical Evaluation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Mobility/Stability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Movement screens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Strength/Power</a:t>
          </a:r>
        </a:p>
      </dsp:txBody>
      <dsp:txXfrm>
        <a:off x="1371680" y="344227"/>
        <a:ext cx="1660645" cy="1660645"/>
      </dsp:txXfrm>
    </dsp:sp>
    <dsp:sp modelId="{0872D9DC-7AC4-A041-8333-36DD9BEC1C1C}">
      <dsp:nvSpPr>
        <dsp:cNvPr id="0" name=""/>
        <dsp:cNvSpPr/>
      </dsp:nvSpPr>
      <dsp:spPr>
        <a:xfrm>
          <a:off x="1520935" y="2539503"/>
          <a:ext cx="1362134" cy="136213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01486" y="3060383"/>
        <a:ext cx="1001032" cy="320374"/>
      </dsp:txXfrm>
    </dsp:sp>
    <dsp:sp modelId="{0A8946B0-8A29-0E47-AA17-E8A2013D5C74}">
      <dsp:nvSpPr>
        <dsp:cNvPr id="0" name=""/>
        <dsp:cNvSpPr/>
      </dsp:nvSpPr>
      <dsp:spPr>
        <a:xfrm>
          <a:off x="1027749" y="4092336"/>
          <a:ext cx="2348507" cy="23485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Biomechanical Evaluation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Kinematics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Kinetics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Energetics</a:t>
          </a:r>
        </a:p>
      </dsp:txBody>
      <dsp:txXfrm>
        <a:off x="1371680" y="4436267"/>
        <a:ext cx="1660645" cy="1660645"/>
      </dsp:txXfrm>
    </dsp:sp>
    <dsp:sp modelId="{2933F92E-5117-9C46-B6F8-B67802F08388}">
      <dsp:nvSpPr>
        <dsp:cNvPr id="0" name=""/>
        <dsp:cNvSpPr/>
      </dsp:nvSpPr>
      <dsp:spPr>
        <a:xfrm>
          <a:off x="3728533" y="2783748"/>
          <a:ext cx="746825" cy="873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28533" y="2958477"/>
        <a:ext cx="522778" cy="524186"/>
      </dsp:txXfrm>
    </dsp:sp>
    <dsp:sp modelId="{97166B26-E453-DA42-A59C-808E1EF723B6}">
      <dsp:nvSpPr>
        <dsp:cNvPr id="0" name=""/>
        <dsp:cNvSpPr/>
      </dsp:nvSpPr>
      <dsp:spPr>
        <a:xfrm>
          <a:off x="4785361" y="1545520"/>
          <a:ext cx="3330888" cy="3350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Player Evaluation</a:t>
          </a:r>
        </a:p>
      </dsp:txBody>
      <dsp:txXfrm>
        <a:off x="5273158" y="2036131"/>
        <a:ext cx="2355294" cy="2368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5D728-BB2C-E847-8E9A-2E5CCE3A58F1}">
      <dsp:nvSpPr>
        <dsp:cNvPr id="0" name=""/>
        <dsp:cNvSpPr/>
      </dsp:nvSpPr>
      <dsp:spPr>
        <a:xfrm>
          <a:off x="0" y="611525"/>
          <a:ext cx="8555615" cy="11977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11" tIns="812292" rIns="66401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Value of throwing shoulder clinical assessment?</a:t>
          </a:r>
        </a:p>
      </dsp:txBody>
      <dsp:txXfrm>
        <a:off x="0" y="611525"/>
        <a:ext cx="8555615" cy="1197787"/>
      </dsp:txXfrm>
    </dsp:sp>
    <dsp:sp modelId="{7654B642-AA9D-FB44-932B-2F6E4F40E09F}">
      <dsp:nvSpPr>
        <dsp:cNvPr id="0" name=""/>
        <dsp:cNvSpPr/>
      </dsp:nvSpPr>
      <dsp:spPr>
        <a:xfrm>
          <a:off x="427780" y="35885"/>
          <a:ext cx="5988930" cy="1151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367" tIns="0" rIns="22636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is the intersection between clinical evaluation and biomechanical evaluation </a:t>
          </a:r>
        </a:p>
      </dsp:txBody>
      <dsp:txXfrm>
        <a:off x="483981" y="92086"/>
        <a:ext cx="5876528" cy="1038878"/>
      </dsp:txXfrm>
    </dsp:sp>
    <dsp:sp modelId="{21426981-695C-574D-A3EE-0591082708C3}">
      <dsp:nvSpPr>
        <dsp:cNvPr id="0" name=""/>
        <dsp:cNvSpPr/>
      </dsp:nvSpPr>
      <dsp:spPr>
        <a:xfrm>
          <a:off x="0" y="2595552"/>
          <a:ext cx="8555615" cy="1719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011" tIns="812292" rIns="66401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Hypothesis = increased strength and/or ROM will be associated with decreased amount of mechanical energy transfer needed to obtain a given level of performance (pitch speed)</a:t>
          </a:r>
        </a:p>
      </dsp:txBody>
      <dsp:txXfrm>
        <a:off x="0" y="2595552"/>
        <a:ext cx="8555615" cy="1719900"/>
      </dsp:txXfrm>
    </dsp:sp>
    <dsp:sp modelId="{5A9652D3-65EA-EA43-9661-CE00DFE90F30}">
      <dsp:nvSpPr>
        <dsp:cNvPr id="0" name=""/>
        <dsp:cNvSpPr/>
      </dsp:nvSpPr>
      <dsp:spPr>
        <a:xfrm>
          <a:off x="427780" y="2019912"/>
          <a:ext cx="5988930" cy="1151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6367" tIns="0" rIns="22636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 </a:t>
          </a:r>
          <a:r>
            <a:rPr lang="en-US" sz="2000" i="1" kern="1200" dirty="0"/>
            <a:t>clinical</a:t>
          </a:r>
          <a:r>
            <a:rPr lang="en-US" sz="2000" kern="1200" dirty="0"/>
            <a:t> injury predictors relate to energy flow?</a:t>
          </a:r>
        </a:p>
      </dsp:txBody>
      <dsp:txXfrm>
        <a:off x="483981" y="2076113"/>
        <a:ext cx="5876528" cy="1038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688B6-14DD-DB40-83DA-71B256300097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961B1-CB4E-9D4B-911B-AD6806F9F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sz="1600" dirty="0"/>
              <a:t>Baseball pitchers at risk of shoulder injury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Large joint loads, excessive workloads, and inadequate rest periods</a:t>
            </a:r>
            <a:r>
              <a:rPr lang="en-US" sz="1600" baseline="30000" dirty="0"/>
              <a:t>1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Glenohumeral (GH) joint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Undergoes extreme range of motion (ROM)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Requires large stabilizing forces from surrounding musculature</a:t>
            </a:r>
            <a:r>
              <a:rPr lang="en-US" sz="1600" baseline="30000" dirty="0"/>
              <a:t>2,5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dirty="0"/>
              <a:t>Clinical GH assessment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Loss of clinical strength and/or ROM = increased injury risk</a:t>
            </a:r>
            <a:r>
              <a:rPr lang="en-US" sz="1600" baseline="30000" dirty="0"/>
              <a:t>4,7-9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961B1-CB4E-9D4B-911B-AD6806F9F4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Guo et al (2003) also called this translational joint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961B1-CB4E-9D4B-911B-AD6806F9F4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Guo et al (2003) also called this rotational joint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961B1-CB4E-9D4B-911B-AD6806F9F4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961B1-CB4E-9D4B-911B-AD6806F9F4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7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961B1-CB4E-9D4B-911B-AD6806F9F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table, room, small&#10;&#10;Description automatically generated">
            <a:extLst>
              <a:ext uri="{FF2B5EF4-FFF2-40B4-BE49-F238E27FC236}">
                <a16:creationId xmlns:a16="http://schemas.microsoft.com/office/drawing/2014/main" id="{A2A4356B-F6F9-2E4C-825E-2EDCEAE3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446597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7036903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196" y="4203278"/>
            <a:ext cx="6417894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Humeral Segment Energy and its Relationship to Clinical Glenohumeral Measures in Youth Baseball Pitchers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196" y="4956314"/>
            <a:ext cx="8293608" cy="1306417"/>
          </a:xfrm>
        </p:spPr>
        <p:txBody>
          <a:bodyPr vert="horz" lIns="91440" tIns="45720" rIns="91440" bIns="45720" rtlCol="0">
            <a:noAutofit/>
          </a:bodyPr>
          <a:lstStyle/>
          <a:p>
            <a:pPr lvl="0" algn="l" defTabSz="91440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Kyle Wasserberger, Jessica Downs, Kevin Giordano, Gretchen Oliver</a:t>
            </a:r>
          </a:p>
          <a:p>
            <a:pPr algn="l" defTabSz="91440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Sports Medicine and Movement Laboratory; Auburn University</a:t>
            </a:r>
          </a:p>
          <a:p>
            <a:pPr algn="l" defTabSz="91440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2020 SEACSM Annual Conference</a:t>
            </a:r>
            <a:br>
              <a:rPr lang="en-US" sz="1500" dirty="0">
                <a:solidFill>
                  <a:schemeClr val="tx1"/>
                </a:solidFill>
              </a:rPr>
            </a:br>
            <a:br>
              <a:rPr lang="en-US" sz="1500" dirty="0">
                <a:solidFill>
                  <a:schemeClr val="tx1"/>
                </a:solidFill>
              </a:rPr>
            </a:b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5196" y="6356350"/>
            <a:ext cx="19751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2020-02-14</a:t>
            </a:r>
          </a:p>
        </p:txBody>
      </p:sp>
      <p:pic>
        <p:nvPicPr>
          <p:cNvPr id="7" name="Picture 6" descr="A picture containing sitting, orange&#10;&#10;Description automatically generated">
            <a:extLst>
              <a:ext uri="{FF2B5EF4-FFF2-40B4-BE49-F238E27FC236}">
                <a16:creationId xmlns:a16="http://schemas.microsoft.com/office/drawing/2014/main" id="{61E8C8DE-8F87-8E49-A98B-690389FAD8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247" y="5530209"/>
            <a:ext cx="1082351" cy="913234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FAF585-9A88-BD42-9B0B-8E5DB59AFD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531" y="6432842"/>
            <a:ext cx="1201782" cy="42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760178-77DD-964E-A3A5-A139D52CB2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942" y="4627901"/>
            <a:ext cx="1027172" cy="832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/>
              <a:t>Energy Flow Terms and Definitions (cont.)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936" y="3337269"/>
                <a:ext cx="3941064" cy="2905686"/>
              </a:xfrm>
            </p:spPr>
            <p:txBody>
              <a:bodyPr anchor="ctr">
                <a:normAutofit lnSpcReduction="10000"/>
              </a:bodyPr>
              <a:lstStyle/>
              <a:p>
                <a:pPr lvl="1"/>
                <a:r>
                  <a:rPr lang="en-US" sz="1900" b="1" i="1" dirty="0"/>
                  <a:t>Segment Power</a:t>
                </a:r>
                <a:r>
                  <a:rPr lang="en-US" sz="1900" dirty="0"/>
                  <a:t>: net rate of work (W) done on (or by) each segment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90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𝐽𝐹</m:t>
                    </m:r>
                    <m:sSub>
                      <m:sSub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𝑝𝑟𝑜𝑥</m:t>
                        </m:r>
                      </m:sub>
                    </m:sSub>
                    <m:r>
                      <a:rPr lang="ar-AE" sz="19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900">
                        <a:latin typeface="Cambria Math" panose="02040503050406030204" pitchFamily="18" charset="0"/>
                      </a:rPr>
                      <m:t>𝐽𝐹</m:t>
                    </m:r>
                    <m:sSub>
                      <m:sSub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ar-AE" sz="19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900">
                        <a:latin typeface="Cambria Math" panose="02040503050406030204" pitchFamily="18" charset="0"/>
                      </a:rPr>
                      <m:t>𝑆𝑇</m:t>
                    </m:r>
                    <m:sSub>
                      <m:sSub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𝑝𝑟𝑜𝑥</m:t>
                        </m:r>
                      </m:sub>
                    </m:sSub>
                    <m:r>
                      <a:rPr lang="ar-AE" sz="19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900">
                        <a:latin typeface="Cambria Math" panose="02040503050406030204" pitchFamily="18" charset="0"/>
                      </a:rPr>
                      <m:t>𝑆𝑇</m:t>
                    </m:r>
                    <m:sSub>
                      <m:sSub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</m:oMath>
                </a14:m>
                <a:endParaRPr lang="ar-AE" sz="1900" dirty="0"/>
              </a:p>
              <a:p>
                <a:pPr lvl="1"/>
                <a:r>
                  <a:rPr lang="en-US" sz="1900" dirty="0"/>
                  <a:t>Positive = net instantaneous energy inflow</a:t>
                </a:r>
              </a:p>
              <a:p>
                <a:pPr lvl="1"/>
                <a:r>
                  <a:rPr lang="en-US" sz="1900" dirty="0"/>
                  <a:t>Negative = net instantaneous energy outflow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3337269"/>
                <a:ext cx="3941064" cy="2905686"/>
              </a:xfrm>
              <a:blipFill>
                <a:blip r:embed="rId2"/>
                <a:stretch>
                  <a:fillRect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7E0F565-4F5E-B244-BAC5-B2CD34563844}"/>
              </a:ext>
            </a:extLst>
          </p:cNvPr>
          <p:cNvGrpSpPr/>
          <p:nvPr/>
        </p:nvGrpSpPr>
        <p:grpSpPr>
          <a:xfrm>
            <a:off x="5860218" y="2826810"/>
            <a:ext cx="2136710" cy="3808132"/>
            <a:chOff x="5525509" y="2664682"/>
            <a:chExt cx="2136710" cy="3808132"/>
          </a:xfrm>
        </p:grpSpPr>
        <p:pic>
          <p:nvPicPr>
            <p:cNvPr id="7" name="Graphic 6" descr="Muscular arm">
              <a:extLst>
                <a:ext uri="{FF2B5EF4-FFF2-40B4-BE49-F238E27FC236}">
                  <a16:creationId xmlns:a16="http://schemas.microsoft.com/office/drawing/2014/main" id="{0DF0D3EA-FB42-F14B-B57E-44AEED47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5509" y="2664682"/>
              <a:ext cx="2136710" cy="2136710"/>
            </a:xfrm>
            <a:prstGeom prst="rect">
              <a:avLst/>
            </a:prstGeom>
          </p:spPr>
        </p:pic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FB1301F7-AF46-8D42-8548-6077477072E5}"/>
                </a:ext>
              </a:extLst>
            </p:cNvPr>
            <p:cNvSpPr/>
            <p:nvPr/>
          </p:nvSpPr>
          <p:spPr>
            <a:xfrm>
              <a:off x="5604836" y="4736387"/>
              <a:ext cx="970384" cy="1735494"/>
            </a:xfrm>
            <a:prstGeom prst="upArrow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+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108D8083-8A53-D04B-971B-1F29DBFF4D0A}"/>
                </a:ext>
              </a:extLst>
            </p:cNvPr>
            <p:cNvSpPr/>
            <p:nvPr/>
          </p:nvSpPr>
          <p:spPr>
            <a:xfrm>
              <a:off x="6597425" y="4735454"/>
              <a:ext cx="969264" cy="1737360"/>
            </a:xfrm>
            <a:prstGeom prst="downArrow">
              <a:avLst/>
            </a:prstGeom>
            <a:solidFill>
              <a:srgbClr val="F0365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-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/>
              <a:t>Energy Flow Terms and Definitions (cont.)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936" y="3337269"/>
                <a:ext cx="7882128" cy="290568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1900" b="1" i="1" dirty="0"/>
                  <a:t>Segment Energy Flow</a:t>
                </a:r>
                <a:r>
                  <a:rPr lang="en-US" sz="1900" dirty="0"/>
                  <a:t>: total energy transferred (J) between segments over given time period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ar-AE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9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ar-AE" sz="19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9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ar-AE" sz="19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</m:oMath>
                </a14:m>
                <a:endParaRPr lang="ar-AE" sz="1900" dirty="0"/>
              </a:p>
              <a:p>
                <a:pPr lvl="1"/>
                <a:r>
                  <a:rPr lang="en-US" sz="1900" dirty="0"/>
                  <a:t>Positive = net energy inflow over time interval</a:t>
                </a:r>
              </a:p>
              <a:p>
                <a:pPr lvl="1"/>
                <a:r>
                  <a:rPr lang="en-US" sz="1900" dirty="0"/>
                  <a:t>Negative = net energy outflow over time interval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3337269"/>
                <a:ext cx="7882128" cy="2905686"/>
              </a:xfrm>
              <a:blipFill>
                <a:blip r:embed="rId2"/>
                <a:stretch>
                  <a:fillRect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9144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33" y="320675"/>
            <a:ext cx="8555615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4700" dirty="0">
                <a:solidFill>
                  <a:schemeClr val="bg1"/>
                </a:solidFill>
              </a:rPr>
              <a:t>Question, Purpose, Hypothesis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8D9103-177A-4066-9E71-C3E2F8992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493415"/>
              </p:ext>
            </p:extLst>
          </p:nvPr>
        </p:nvGraphicFramePr>
        <p:xfrm>
          <a:off x="293534" y="1976293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7F307E1-26FA-4252-94D1-9711C451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sitting on a table&#10;&#10;Description automatically generated">
            <a:extLst>
              <a:ext uri="{FF2B5EF4-FFF2-40B4-BE49-F238E27FC236}">
                <a16:creationId xmlns:a16="http://schemas.microsoft.com/office/drawing/2014/main" id="{D7A7CF29-0D2E-604D-ABCC-A51ACA12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790184" y="-34715"/>
            <a:ext cx="3088592" cy="3401568"/>
          </a:xfrm>
          <a:custGeom>
            <a:avLst/>
            <a:gdLst>
              <a:gd name="connsiteX0" fmla="*/ 0 w 4118110"/>
              <a:gd name="connsiteY0" fmla="*/ 0 h 3401568"/>
              <a:gd name="connsiteX1" fmla="*/ 3343575 w 4118110"/>
              <a:gd name="connsiteY1" fmla="*/ 0 h 3401568"/>
              <a:gd name="connsiteX2" fmla="*/ 3448028 w 4118110"/>
              <a:gd name="connsiteY2" fmla="*/ 215050 h 3401568"/>
              <a:gd name="connsiteX3" fmla="*/ 4113475 w 4118110"/>
              <a:gd name="connsiteY3" fmla="*/ 3133192 h 3401568"/>
              <a:gd name="connsiteX4" fmla="*/ 4118110 w 4118110"/>
              <a:gd name="connsiteY4" fmla="*/ 3401568 h 3401568"/>
              <a:gd name="connsiteX5" fmla="*/ 801224 w 4118110"/>
              <a:gd name="connsiteY5" fmla="*/ 3401568 h 3401568"/>
              <a:gd name="connsiteX6" fmla="*/ 797493 w 4118110"/>
              <a:gd name="connsiteY6" fmla="*/ 3185579 h 3401568"/>
              <a:gd name="connsiteX7" fmla="*/ 22579 w 4118110"/>
              <a:gd name="connsiteY7" fmla="*/ 42066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5" name="Picture 14" descr="A person holding his hand up&#10;&#10;Description automatically generated">
            <a:extLst>
              <a:ext uri="{FF2B5EF4-FFF2-40B4-BE49-F238E27FC236}">
                <a16:creationId xmlns:a16="http://schemas.microsoft.com/office/drawing/2014/main" id="{7BFE17AE-1B3C-224E-8881-FC6653FC02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7590" y="3456433"/>
            <a:ext cx="2746410" cy="3401568"/>
          </a:xfrm>
          <a:custGeom>
            <a:avLst/>
            <a:gdLst>
              <a:gd name="connsiteX0" fmla="*/ 774544 w 3661880"/>
              <a:gd name="connsiteY0" fmla="*/ 0 h 3401568"/>
              <a:gd name="connsiteX1" fmla="*/ 3661880 w 3661880"/>
              <a:gd name="connsiteY1" fmla="*/ 0 h 3401568"/>
              <a:gd name="connsiteX2" fmla="*/ 3661880 w 3661880"/>
              <a:gd name="connsiteY2" fmla="*/ 3401568 h 3401568"/>
              <a:gd name="connsiteX3" fmla="*/ 0 w 3661880"/>
              <a:gd name="connsiteY3" fmla="*/ 3401568 h 3401568"/>
              <a:gd name="connsiteX4" fmla="*/ 104462 w 3661880"/>
              <a:gd name="connsiteY4" fmla="*/ 3186501 h 3401568"/>
              <a:gd name="connsiteX5" fmla="*/ 769909 w 3661880"/>
              <a:gd name="connsiteY5" fmla="*/ 268359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1880" h="3401568">
                <a:moveTo>
                  <a:pt x="774544" y="0"/>
                </a:moveTo>
                <a:lnTo>
                  <a:pt x="3661880" y="0"/>
                </a:lnTo>
                <a:lnTo>
                  <a:pt x="3661880" y="3401568"/>
                </a:lnTo>
                <a:lnTo>
                  <a:pt x="0" y="3401568"/>
                </a:lnTo>
                <a:lnTo>
                  <a:pt x="104462" y="3186501"/>
                </a:lnTo>
                <a:cubicBezTo>
                  <a:pt x="492537" y="2345513"/>
                  <a:pt x="732594" y="1346092"/>
                  <a:pt x="769909" y="268359"/>
                </a:cubicBezTo>
                <a:close/>
              </a:path>
            </a:pathLst>
          </a:custGeom>
        </p:spPr>
      </p:pic>
      <p:pic>
        <p:nvPicPr>
          <p:cNvPr id="21" name="Picture 20" descr="A person sitting at a desk&#10;&#10;Description automatically generated">
            <a:extLst>
              <a:ext uri="{FF2B5EF4-FFF2-40B4-BE49-F238E27FC236}">
                <a16:creationId xmlns:a16="http://schemas.microsoft.com/office/drawing/2014/main" id="{E42624C8-1465-F24B-8CF5-3E9EC306D2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3829964" y="3456432"/>
            <a:ext cx="3048449" cy="3401568"/>
          </a:xfrm>
          <a:custGeom>
            <a:avLst/>
            <a:gdLst>
              <a:gd name="connsiteX0" fmla="*/ 749132 w 4064598"/>
              <a:gd name="connsiteY0" fmla="*/ 0 h 3401568"/>
              <a:gd name="connsiteX1" fmla="*/ 4064598 w 4064598"/>
              <a:gd name="connsiteY1" fmla="*/ 0 h 3401568"/>
              <a:gd name="connsiteX2" fmla="*/ 4059963 w 4064598"/>
              <a:gd name="connsiteY2" fmla="*/ 268360 h 3401568"/>
              <a:gd name="connsiteX3" fmla="*/ 3394516 w 4064598"/>
              <a:gd name="connsiteY3" fmla="*/ 3186502 h 3401568"/>
              <a:gd name="connsiteX4" fmla="*/ 3290055 w 4064598"/>
              <a:gd name="connsiteY4" fmla="*/ 3401568 h 3401568"/>
              <a:gd name="connsiteX5" fmla="*/ 0 w 4064598"/>
              <a:gd name="connsiteY5" fmla="*/ 3401568 h 3401568"/>
              <a:gd name="connsiteX6" fmla="*/ 79008 w 4064598"/>
              <a:gd name="connsiteY6" fmla="*/ 3238906 h 3401568"/>
              <a:gd name="connsiteX7" fmla="*/ 749563 w 4064598"/>
              <a:gd name="connsiteY7" fmla="*/ 24956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398DFB7A-5FB9-4FBB-8BD1-0DBC6A36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9723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357E4EC5-5150-4D8A-B97F-668E9075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1749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3691753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000"/>
              <a:t>Study Methods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089941"/>
            <a:ext cx="372782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042" y="2514600"/>
                <a:ext cx="3691753" cy="3666744"/>
              </a:xfrm>
            </p:spPr>
            <p:txBody>
              <a:bodyPr>
                <a:normAutofit fontScale="85000" lnSpcReduction="20000"/>
              </a:bodyPr>
              <a:lstStyle/>
              <a:p>
                <a:pPr lvl="1">
                  <a:spcAft>
                    <a:spcPts val="600"/>
                  </a:spcAft>
                </a:pPr>
                <a:r>
                  <a:rPr lang="en-US" b="1" i="1" dirty="0"/>
                  <a:t>n</a:t>
                </a:r>
                <a:r>
                  <a:rPr lang="en-US" dirty="0"/>
                  <a:t> = 77 youth baseball pitchers (12.6yrs old)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b="1" i="1" dirty="0"/>
                  <a:t>DV</a:t>
                </a:r>
                <a:r>
                  <a:rPr lang="en-US" dirty="0"/>
                  <a:t> = Humeral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</m:oMath>
                </a14:m>
                <a:r>
                  <a:rPr lang="en-US" dirty="0"/>
                  <a:t> inflow &amp; outflow between foot contact &amp; ball release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b="1" i="1" dirty="0"/>
                  <a:t>IV</a:t>
                </a:r>
                <a:r>
                  <a:rPr lang="en-US" dirty="0"/>
                  <a:t> = GH strength/ROM (4)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dirty="0"/>
                  <a:t>Covariate = pitch speed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042" y="2514600"/>
                <a:ext cx="3691753" cy="3666744"/>
              </a:xfrm>
              <a:blipFill>
                <a:blip r:embed="rId5"/>
                <a:stretch>
                  <a:fillRect t="-2759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person, grass, ball, indoor&#10;&#10;Description automatically generated">
            <a:extLst>
              <a:ext uri="{FF2B5EF4-FFF2-40B4-BE49-F238E27FC236}">
                <a16:creationId xmlns:a16="http://schemas.microsoft.com/office/drawing/2014/main" id="{BE5A4F39-6355-3A46-A48B-2E53DC589B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990" y="-34715"/>
            <a:ext cx="2747010" cy="3401558"/>
          </a:xfrm>
          <a:custGeom>
            <a:avLst/>
            <a:gdLst>
              <a:gd name="connsiteX0" fmla="*/ 0 w 3662680"/>
              <a:gd name="connsiteY0" fmla="*/ 0 h 3401568"/>
              <a:gd name="connsiteX1" fmla="*/ 3662680 w 3662680"/>
              <a:gd name="connsiteY1" fmla="*/ 0 h 3401568"/>
              <a:gd name="connsiteX2" fmla="*/ 3662680 w 3662680"/>
              <a:gd name="connsiteY2" fmla="*/ 3401568 h 3401568"/>
              <a:gd name="connsiteX3" fmla="*/ 774527 w 3662680"/>
              <a:gd name="connsiteY3" fmla="*/ 3401568 h 3401568"/>
              <a:gd name="connsiteX4" fmla="*/ 769892 w 3662680"/>
              <a:gd name="connsiteY4" fmla="*/ 3133175 h 3401568"/>
              <a:gd name="connsiteX5" fmla="*/ 104445 w 3662680"/>
              <a:gd name="connsiteY5" fmla="*/ 215033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 dirty="0"/>
              <a:t>Study Methods (cont.)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218103"/>
            <a:ext cx="3941064" cy="2905686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Averaged data over 3 valid trials</a:t>
            </a:r>
          </a:p>
          <a:p>
            <a:pPr lvl="1"/>
            <a:r>
              <a:rPr lang="en-US" sz="2400" dirty="0"/>
              <a:t>Hierarchical linear regression (2;             ) </a:t>
            </a:r>
          </a:p>
          <a:p>
            <a:pPr lvl="1"/>
            <a:r>
              <a:rPr lang="en-US" sz="2400" i="1" dirty="0"/>
              <a:t>p</a:t>
            </a:r>
            <a:r>
              <a:rPr lang="en-US" sz="2400" dirty="0"/>
              <a:t> = 0.025 </a:t>
            </a:r>
            <a:r>
              <a:rPr lang="en-US" sz="2400" i="1" dirty="0"/>
              <a:t>a priori</a:t>
            </a:r>
          </a:p>
        </p:txBody>
      </p:sp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50BF6EC1-198A-D04A-BCBA-3285534B1E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203" y="3043451"/>
            <a:ext cx="3254991" cy="3254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2D9EF3-E5A6-A24E-9F4D-AF9B61915E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533" y="4899528"/>
            <a:ext cx="863600" cy="303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IR ROM negatively predicted humeral energy inflow &amp; outflow</a:t>
            </a:r>
            <a:endParaRPr lang="en-US" sz="5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6C7682-B361-6C49-BAAF-3A1DBD3A8C5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1219856"/>
                  </p:ext>
                </p:extLst>
              </p:nvPr>
            </p:nvGraphicFramePr>
            <p:xfrm>
              <a:off x="1193346" y="3219358"/>
              <a:ext cx="6757308" cy="151199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85945">
                      <a:extLst>
                        <a:ext uri="{9D8B030D-6E8A-4147-A177-3AD203B41FA5}">
                          <a16:colId xmlns:a16="http://schemas.microsoft.com/office/drawing/2014/main" val="2435133453"/>
                        </a:ext>
                      </a:extLst>
                    </a:gridCol>
                    <a:gridCol w="953588">
                      <a:extLst>
                        <a:ext uri="{9D8B030D-6E8A-4147-A177-3AD203B41FA5}">
                          <a16:colId xmlns:a16="http://schemas.microsoft.com/office/drawing/2014/main" val="2416739957"/>
                        </a:ext>
                      </a:extLst>
                    </a:gridCol>
                    <a:gridCol w="1071155">
                      <a:extLst>
                        <a:ext uri="{9D8B030D-6E8A-4147-A177-3AD203B41FA5}">
                          <a16:colId xmlns:a16="http://schemas.microsoft.com/office/drawing/2014/main" val="71203469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3231077675"/>
                        </a:ext>
                      </a:extLst>
                    </a:gridCol>
                    <a:gridCol w="1023122">
                      <a:extLst>
                        <a:ext uri="{9D8B030D-6E8A-4147-A177-3AD203B41FA5}">
                          <a16:colId xmlns:a16="http://schemas.microsoft.com/office/drawing/2014/main" val="3795754376"/>
                        </a:ext>
                      </a:extLst>
                    </a:gridCol>
                    <a:gridCol w="1126218">
                      <a:extLst>
                        <a:ext uri="{9D8B030D-6E8A-4147-A177-3AD203B41FA5}">
                          <a16:colId xmlns:a16="http://schemas.microsoft.com/office/drawing/2014/main" val="4151105829"/>
                        </a:ext>
                      </a:extLst>
                    </a:gridCol>
                  </a:tblGrid>
                  <a:tr h="37084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Inflow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ar-A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𝑚𝑜𝑑</m:t>
                                  </m:r>
                                </m:sub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=.2</m:t>
                              </m:r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4816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80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800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Sup>
                                  <m:sSubSupPr>
                                    <m:ctrlP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/>
                                  <m:sup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AE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253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Ball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041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IR 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-.006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438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6C7682-B361-6C49-BAAF-3A1DBD3A8C5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1219856"/>
                  </p:ext>
                </p:extLst>
              </p:nvPr>
            </p:nvGraphicFramePr>
            <p:xfrm>
              <a:off x="1193346" y="3219358"/>
              <a:ext cx="6757308" cy="151199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85945">
                      <a:extLst>
                        <a:ext uri="{9D8B030D-6E8A-4147-A177-3AD203B41FA5}">
                          <a16:colId xmlns:a16="http://schemas.microsoft.com/office/drawing/2014/main" val="2435133453"/>
                        </a:ext>
                      </a:extLst>
                    </a:gridCol>
                    <a:gridCol w="953588">
                      <a:extLst>
                        <a:ext uri="{9D8B030D-6E8A-4147-A177-3AD203B41FA5}">
                          <a16:colId xmlns:a16="http://schemas.microsoft.com/office/drawing/2014/main" val="2416739957"/>
                        </a:ext>
                      </a:extLst>
                    </a:gridCol>
                    <a:gridCol w="1071155">
                      <a:extLst>
                        <a:ext uri="{9D8B030D-6E8A-4147-A177-3AD203B41FA5}">
                          <a16:colId xmlns:a16="http://schemas.microsoft.com/office/drawing/2014/main" val="71203469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3231077675"/>
                        </a:ext>
                      </a:extLst>
                    </a:gridCol>
                    <a:gridCol w="1023122">
                      <a:extLst>
                        <a:ext uri="{9D8B030D-6E8A-4147-A177-3AD203B41FA5}">
                          <a16:colId xmlns:a16="http://schemas.microsoft.com/office/drawing/2014/main" val="3795754376"/>
                        </a:ext>
                      </a:extLst>
                    </a:gridCol>
                    <a:gridCol w="1126218">
                      <a:extLst>
                        <a:ext uri="{9D8B030D-6E8A-4147-A177-3AD203B41FA5}">
                          <a16:colId xmlns:a16="http://schemas.microsoft.com/office/drawing/2014/main" val="4151105829"/>
                        </a:ext>
                      </a:extLst>
                    </a:gridCol>
                  </a:tblGrid>
                  <a:tr h="376619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33" r="-187" b="-32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481678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9762" t="-100000" r="-307143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8391" t="-100000" r="-196552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9383" t="-100000" r="-111111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100000" r="-1124" b="-2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2253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Ball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041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IR 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-.006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4382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4355C9F-6238-CD4F-B27A-8E2948C855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8867689"/>
                  </p:ext>
                </p:extLst>
              </p:nvPr>
            </p:nvGraphicFramePr>
            <p:xfrm>
              <a:off x="1193346" y="4991554"/>
              <a:ext cx="6757308" cy="151199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85945">
                      <a:extLst>
                        <a:ext uri="{9D8B030D-6E8A-4147-A177-3AD203B41FA5}">
                          <a16:colId xmlns:a16="http://schemas.microsoft.com/office/drawing/2014/main" val="2435133453"/>
                        </a:ext>
                      </a:extLst>
                    </a:gridCol>
                    <a:gridCol w="953588">
                      <a:extLst>
                        <a:ext uri="{9D8B030D-6E8A-4147-A177-3AD203B41FA5}">
                          <a16:colId xmlns:a16="http://schemas.microsoft.com/office/drawing/2014/main" val="2416739957"/>
                        </a:ext>
                      </a:extLst>
                    </a:gridCol>
                    <a:gridCol w="1071155">
                      <a:extLst>
                        <a:ext uri="{9D8B030D-6E8A-4147-A177-3AD203B41FA5}">
                          <a16:colId xmlns:a16="http://schemas.microsoft.com/office/drawing/2014/main" val="71203469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3231077675"/>
                        </a:ext>
                      </a:extLst>
                    </a:gridCol>
                    <a:gridCol w="1023122">
                      <a:extLst>
                        <a:ext uri="{9D8B030D-6E8A-4147-A177-3AD203B41FA5}">
                          <a16:colId xmlns:a16="http://schemas.microsoft.com/office/drawing/2014/main" val="3795754376"/>
                        </a:ext>
                      </a:extLst>
                    </a:gridCol>
                    <a:gridCol w="1126218">
                      <a:extLst>
                        <a:ext uri="{9D8B030D-6E8A-4147-A177-3AD203B41FA5}">
                          <a16:colId xmlns:a16="http://schemas.microsoft.com/office/drawing/2014/main" val="4151105829"/>
                        </a:ext>
                      </a:extLst>
                    </a:gridCol>
                  </a:tblGrid>
                  <a:tr h="370840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Outflow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ar-A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𝑚𝑜𝑑</m:t>
                                  </m:r>
                                </m:sub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4816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80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800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Sup>
                                  <m:sSubSupPr>
                                    <m:ctrlPr>
                                      <a:rPr lang="ar-AE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/>
                                  <m:sup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ar-A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ar-AE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ar-AE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253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Ball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041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IR 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438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4355C9F-6238-CD4F-B27A-8E2948C855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8867689"/>
                  </p:ext>
                </p:extLst>
              </p:nvPr>
            </p:nvGraphicFramePr>
            <p:xfrm>
              <a:off x="1193346" y="4991554"/>
              <a:ext cx="6757308" cy="151199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85945">
                      <a:extLst>
                        <a:ext uri="{9D8B030D-6E8A-4147-A177-3AD203B41FA5}">
                          <a16:colId xmlns:a16="http://schemas.microsoft.com/office/drawing/2014/main" val="2435133453"/>
                        </a:ext>
                      </a:extLst>
                    </a:gridCol>
                    <a:gridCol w="953588">
                      <a:extLst>
                        <a:ext uri="{9D8B030D-6E8A-4147-A177-3AD203B41FA5}">
                          <a16:colId xmlns:a16="http://schemas.microsoft.com/office/drawing/2014/main" val="2416739957"/>
                        </a:ext>
                      </a:extLst>
                    </a:gridCol>
                    <a:gridCol w="1071155">
                      <a:extLst>
                        <a:ext uri="{9D8B030D-6E8A-4147-A177-3AD203B41FA5}">
                          <a16:colId xmlns:a16="http://schemas.microsoft.com/office/drawing/2014/main" val="71203469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3231077675"/>
                        </a:ext>
                      </a:extLst>
                    </a:gridCol>
                    <a:gridCol w="1023122">
                      <a:extLst>
                        <a:ext uri="{9D8B030D-6E8A-4147-A177-3AD203B41FA5}">
                          <a16:colId xmlns:a16="http://schemas.microsoft.com/office/drawing/2014/main" val="3795754376"/>
                        </a:ext>
                      </a:extLst>
                    </a:gridCol>
                    <a:gridCol w="1126218">
                      <a:extLst>
                        <a:ext uri="{9D8B030D-6E8A-4147-A177-3AD203B41FA5}">
                          <a16:colId xmlns:a16="http://schemas.microsoft.com/office/drawing/2014/main" val="4151105829"/>
                        </a:ext>
                      </a:extLst>
                    </a:gridCol>
                  </a:tblGrid>
                  <a:tr h="376619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6667" r="-187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481678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9762" t="-103226" r="-30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8391" t="-103226" r="-196552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9383" t="-103226" r="-111111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000" t="-103226" r="-1124" b="-2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2253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Ball 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-.003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041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IR 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4382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62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4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 dirty="0"/>
              <a:t>Inflow Model Diagnostics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1" descr="SEACSM_2020_kww_files/figure-pptx/inflow%20residual%20histogram-1.png">
            <a:extLst>
              <a:ext uri="{FF2B5EF4-FFF2-40B4-BE49-F238E27FC236}">
                <a16:creationId xmlns:a16="http://schemas.microsoft.com/office/drawing/2014/main" id="{363E9EEA-4F80-4A45-AA16-8F46553245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8649" y="3340164"/>
            <a:ext cx="3855496" cy="3084395"/>
          </a:xfrm>
          <a:prstGeom prst="rect">
            <a:avLst/>
          </a:prstGeom>
          <a:noFill/>
        </p:spPr>
      </p:pic>
      <p:pic>
        <p:nvPicPr>
          <p:cNvPr id="13" name="Picture 1" descr="SEACSM_2020_kww_files/figure-pptx/inflow%20residual%20plot-1.png">
            <a:extLst>
              <a:ext uri="{FF2B5EF4-FFF2-40B4-BE49-F238E27FC236}">
                <a16:creationId xmlns:a16="http://schemas.microsoft.com/office/drawing/2014/main" id="{7FF72320-D3D3-5647-BEF3-9450881CEAB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4017" y="2942423"/>
            <a:ext cx="3607170" cy="3879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48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06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 dirty="0"/>
              <a:t>Outflow Model Diagnostics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1" descr="SEACSM_2020_kww_files/figure-pptx/outflow%20residual%20histogram-1.png">
            <a:extLst>
              <a:ext uri="{FF2B5EF4-FFF2-40B4-BE49-F238E27FC236}">
                <a16:creationId xmlns:a16="http://schemas.microsoft.com/office/drawing/2014/main" id="{FB12E688-4AEA-9F4D-BA07-E75E0C5299C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8649" y="3340170"/>
            <a:ext cx="3855496" cy="3084395"/>
          </a:xfrm>
          <a:prstGeom prst="rect">
            <a:avLst/>
          </a:prstGeom>
          <a:noFill/>
        </p:spPr>
      </p:pic>
      <p:pic>
        <p:nvPicPr>
          <p:cNvPr id="11" name="Picture 1" descr="SEACSM_2020_kww_files/figure-pptx/outflow%20residual%20plot-1.png">
            <a:extLst>
              <a:ext uri="{FF2B5EF4-FFF2-40B4-BE49-F238E27FC236}">
                <a16:creationId xmlns:a16="http://schemas.microsoft.com/office/drawing/2014/main" id="{664885AA-121D-7F42-ADAD-3D740AC66FA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1668" y="2942429"/>
            <a:ext cx="3671867" cy="3879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9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C1A718-539C-004F-9499-8559F5EA5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521392"/>
              </p:ext>
            </p:extLst>
          </p:nvPr>
        </p:nvGraphicFramePr>
        <p:xfrm>
          <a:off x="0" y="161365"/>
          <a:ext cx="9143999" cy="6441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B831E764-C025-0441-BB88-21A6145ADC93}"/>
              </a:ext>
            </a:extLst>
          </p:cNvPr>
          <p:cNvSpPr/>
          <p:nvPr/>
        </p:nvSpPr>
        <p:spPr>
          <a:xfrm>
            <a:off x="1310640" y="1234440"/>
            <a:ext cx="1859280" cy="304800"/>
          </a:xfrm>
          <a:prstGeom prst="frame">
            <a:avLst>
              <a:gd name="adj1" fmla="val 340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A981E32-B113-D74C-A8C6-51DE841B06B0}"/>
              </a:ext>
            </a:extLst>
          </p:cNvPr>
          <p:cNvSpPr/>
          <p:nvPr/>
        </p:nvSpPr>
        <p:spPr>
          <a:xfrm>
            <a:off x="1539240" y="5836920"/>
            <a:ext cx="1417320" cy="304800"/>
          </a:xfrm>
          <a:prstGeom prst="frame">
            <a:avLst>
              <a:gd name="adj1" fmla="val 340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90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 dirty="0"/>
              <a:t>Discussion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37269"/>
            <a:ext cx="3941064" cy="2905686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Models showed limited ability to predict humeral energy flow</a:t>
            </a:r>
          </a:p>
          <a:p>
            <a:pPr lvl="2"/>
            <a:r>
              <a:rPr lang="en-US" dirty="0"/>
              <a:t>↑ energy flow with ↓ IR ROM</a:t>
            </a:r>
          </a:p>
        </p:txBody>
      </p:sp>
      <p:pic>
        <p:nvPicPr>
          <p:cNvPr id="5" name="Picture 4" descr="A person sitting on a table&#10;&#10;Description automatically generated">
            <a:extLst>
              <a:ext uri="{FF2B5EF4-FFF2-40B4-BE49-F238E27FC236}">
                <a16:creationId xmlns:a16="http://schemas.microsoft.com/office/drawing/2014/main" id="{69ED09FC-0005-8E4C-A154-0015E0F4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3" y="3522305"/>
            <a:ext cx="3874926" cy="2583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76073-50B2-0F45-B403-5ABCBD9B5163}"/>
              </a:ext>
            </a:extLst>
          </p:cNvPr>
          <p:cNvSpPr txBox="1"/>
          <p:nvPr/>
        </p:nvSpPr>
        <p:spPr>
          <a:xfrm>
            <a:off x="7158447" y="6087292"/>
            <a:ext cx="1580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Orthobullets.com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 dirty="0"/>
              <a:t>Discussion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37269"/>
            <a:ext cx="3941064" cy="2905686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Previous research associates IR loss (GIRD) with shoulder injury</a:t>
            </a:r>
            <a:r>
              <a:rPr lang="en-US" sz="2000" baseline="30000" dirty="0"/>
              <a:t>3,7-9</a:t>
            </a:r>
            <a:endParaRPr lang="en-US" sz="2000" dirty="0"/>
          </a:p>
          <a:p>
            <a:pPr lvl="2"/>
            <a:r>
              <a:rPr lang="en-US" sz="2000" dirty="0"/>
              <a:t>Could ↑ energy transfer be (partially) responsible?</a:t>
            </a:r>
            <a:endParaRPr lang="en-US" sz="2800" dirty="0"/>
          </a:p>
          <a:p>
            <a:pPr lvl="1"/>
            <a:r>
              <a:rPr lang="en-US" sz="2000" dirty="0"/>
              <a:t>Balance between ↑ pitch velocity and ↑ energy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76073-50B2-0F45-B403-5ABCBD9B5163}"/>
              </a:ext>
            </a:extLst>
          </p:cNvPr>
          <p:cNvSpPr txBox="1"/>
          <p:nvPr/>
        </p:nvSpPr>
        <p:spPr>
          <a:xfrm>
            <a:off x="7158447" y="6087292"/>
            <a:ext cx="1580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Peakformhealthcenter.com</a:t>
            </a:r>
            <a:endParaRPr lang="en-US" sz="900" dirty="0"/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89618897-3267-7E43-ADBB-11A345F7F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00" y="3508807"/>
            <a:ext cx="3860800" cy="2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4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/>
              <a:t>Future Directions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37269"/>
            <a:ext cx="7882128" cy="290568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Go bigger: Examine whole kinetic chain </a:t>
            </a:r>
          </a:p>
          <a:p>
            <a:pPr lvl="1"/>
            <a:r>
              <a:rPr lang="en-US" sz="2400" dirty="0"/>
              <a:t>Go smaller: Isolate shoulder and elbow</a:t>
            </a:r>
          </a:p>
          <a:p>
            <a:pPr lvl="1"/>
            <a:r>
              <a:rPr lang="en-US" sz="2400" dirty="0"/>
              <a:t>Do results hold in older/better pitchers?</a:t>
            </a:r>
          </a:p>
          <a:p>
            <a:pPr lvl="2"/>
            <a:r>
              <a:rPr lang="en-US" dirty="0"/>
              <a:t>Softball pitchers?</a:t>
            </a:r>
          </a:p>
          <a:p>
            <a:pPr lvl="1"/>
            <a:r>
              <a:rPr lang="en-US" sz="2400" dirty="0"/>
              <a:t>Non-normalized energy terms</a:t>
            </a:r>
          </a:p>
          <a:p>
            <a:pPr lvl="2"/>
            <a:r>
              <a:rPr lang="en-US" dirty="0"/>
              <a:t>Differences in energy generation/transfer between bigger/smaller pitchers of similar 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/>
              <a:t>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37269"/>
            <a:ext cx="7882128" cy="2905686"/>
          </a:xfrm>
        </p:spPr>
        <p:txBody>
          <a:bodyPr>
            <a:noAutofit/>
          </a:bodyPr>
          <a:lstStyle/>
          <a:p>
            <a:pPr lvl="1">
              <a:buAutoNum type="arabicPeriod"/>
            </a:pPr>
            <a:r>
              <a:rPr lang="en-US" sz="1100" dirty="0" err="1"/>
              <a:t>Agresta</a:t>
            </a:r>
            <a:r>
              <a:rPr lang="en-US" sz="1100" dirty="0"/>
              <a:t> (2019). Risk Factors for Baseball-Related Arm Injuries: A Systematic Review. </a:t>
            </a:r>
            <a:r>
              <a:rPr lang="en-US" sz="1100" i="1" dirty="0" err="1"/>
              <a:t>Orthopaedic</a:t>
            </a:r>
            <a:r>
              <a:rPr lang="en-US" sz="1100" i="1" dirty="0"/>
              <a:t> Journal of Sports Medicine.</a:t>
            </a:r>
            <a:endParaRPr lang="en-US" sz="1100" dirty="0"/>
          </a:p>
          <a:p>
            <a:pPr lvl="1">
              <a:buFont typeface="Arial"/>
              <a:buAutoNum type="arabicPeriod"/>
            </a:pPr>
            <a:r>
              <a:rPr lang="en-US" sz="1100" dirty="0" err="1"/>
              <a:t>Buffi</a:t>
            </a:r>
            <a:r>
              <a:rPr lang="en-US" sz="1100" dirty="0"/>
              <a:t> (2015). Computing Muscle, Ligament, and Osseous Contributions to the Elbow Varus Moment during Baseball Pitching. </a:t>
            </a:r>
            <a:r>
              <a:rPr lang="en-US" sz="1100" i="1" dirty="0"/>
              <a:t>Annals of Biomedical Engineering</a:t>
            </a:r>
            <a:r>
              <a:rPr lang="en-US" sz="1100" dirty="0"/>
              <a:t>.</a:t>
            </a:r>
          </a:p>
          <a:p>
            <a:pPr lvl="1">
              <a:buFont typeface="Arial"/>
              <a:buAutoNum type="arabicPeriod"/>
            </a:pPr>
            <a:r>
              <a:rPr lang="en-US" sz="1100" dirty="0"/>
              <a:t>Bullock (2018). Shoulder Range of Motion and Baseball Arm Injuries: A Systematic Review and Meta-Analysis. </a:t>
            </a:r>
            <a:r>
              <a:rPr lang="en-US" sz="1100" i="1" dirty="0"/>
              <a:t>Journal of Athletic Training</a:t>
            </a:r>
            <a:r>
              <a:rPr lang="en-US" sz="1100" dirty="0"/>
              <a:t>.</a:t>
            </a:r>
          </a:p>
          <a:p>
            <a:pPr lvl="1">
              <a:buFont typeface="Arial"/>
              <a:buAutoNum type="arabicPeriod"/>
            </a:pPr>
            <a:r>
              <a:rPr lang="en-US" sz="1100" dirty="0"/>
              <a:t>Byram (2010). Preseason Shoulder Strength Measurements in Professional Baseball Pitchers: Identifying Players at Risk for Injury. </a:t>
            </a:r>
            <a:r>
              <a:rPr lang="en-US" sz="1100" i="1" dirty="0"/>
              <a:t>American Journal of Sports Medicine</a:t>
            </a:r>
            <a:r>
              <a:rPr lang="en-US" sz="1100" dirty="0"/>
              <a:t>. </a:t>
            </a:r>
          </a:p>
          <a:p>
            <a:pPr lvl="1">
              <a:buAutoNum type="arabicPeriod"/>
            </a:pPr>
            <a:r>
              <a:rPr lang="en-US" sz="1100" dirty="0" err="1"/>
              <a:t>Digiovine</a:t>
            </a:r>
            <a:r>
              <a:rPr lang="en-US" sz="1100" dirty="0"/>
              <a:t> (1992). An Electromyographic Analysis of the Upper Extremity in Pitching. </a:t>
            </a:r>
            <a:r>
              <a:rPr lang="en-US" sz="1100" i="1" dirty="0"/>
              <a:t>Journal of Shoulder and Elbow Surgery</a:t>
            </a:r>
            <a:r>
              <a:rPr lang="en-US" sz="1100" dirty="0"/>
              <a:t>.</a:t>
            </a:r>
          </a:p>
          <a:p>
            <a:pPr lvl="1">
              <a:buAutoNum type="arabicPeriod"/>
            </a:pPr>
            <a:r>
              <a:rPr lang="en-US" sz="1100" dirty="0" err="1"/>
              <a:t>Howenstein</a:t>
            </a:r>
            <a:r>
              <a:rPr lang="en-US" sz="1100" dirty="0"/>
              <a:t> (2019). Energy Flow Analysis to Investigate Youth Pitching Velocity and Efficiency. </a:t>
            </a:r>
            <a:r>
              <a:rPr lang="en-US" sz="1100" i="1" dirty="0"/>
              <a:t>Medicine &amp; Science in Sports &amp; Exercise</a:t>
            </a:r>
            <a:r>
              <a:rPr lang="en-US" sz="1100" dirty="0"/>
              <a:t>.</a:t>
            </a:r>
          </a:p>
          <a:p>
            <a:pPr lvl="1">
              <a:buAutoNum type="arabicPeriod"/>
            </a:pPr>
            <a:r>
              <a:rPr lang="en-US" sz="1100" dirty="0" err="1"/>
              <a:t>Trakis</a:t>
            </a:r>
            <a:r>
              <a:rPr lang="en-US" sz="1100" dirty="0"/>
              <a:t> (2008). Muscle Strength and Range of Motion in Adolescent Pitchers with Throwing-Related Pain: Implications for Injury Prevention. </a:t>
            </a:r>
            <a:r>
              <a:rPr lang="en-US" sz="1100" i="1" dirty="0"/>
              <a:t>American Journal of Sports Medicine</a:t>
            </a:r>
            <a:r>
              <a:rPr lang="en-US" sz="1100" dirty="0"/>
              <a:t>.</a:t>
            </a:r>
          </a:p>
          <a:p>
            <a:pPr lvl="1">
              <a:buAutoNum type="arabicPeriod"/>
            </a:pPr>
            <a:r>
              <a:rPr lang="en-US" sz="1100" dirty="0"/>
              <a:t>Lin (2018). Shoulder Injuries in the Overhead-Throwing Athlete: Epidemiology, Mechanisms of Injury, and Imaging Findings. </a:t>
            </a:r>
            <a:r>
              <a:rPr lang="en-US" sz="1100" i="1" dirty="0"/>
              <a:t>Radiology</a:t>
            </a:r>
            <a:r>
              <a:rPr lang="en-US" sz="1100" dirty="0"/>
              <a:t>. </a:t>
            </a:r>
          </a:p>
          <a:p>
            <a:pPr lvl="1">
              <a:buFont typeface="Arial"/>
              <a:buAutoNum type="arabicPeriod"/>
            </a:pPr>
            <a:r>
              <a:rPr lang="en-US" sz="1100" dirty="0"/>
              <a:t>Wilk (2015). Deficits in Glenohumeral Range of Motion Increase Risk of Shoulder Injury in Professional Baseball Pitchers: A Prospective Study. </a:t>
            </a:r>
            <a:r>
              <a:rPr lang="en-US" sz="1100" i="1" dirty="0"/>
              <a:t>American Journal of Sports Medicine</a:t>
            </a:r>
            <a:r>
              <a:rPr lang="en-US" sz="11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9" y="1144769"/>
            <a:ext cx="279316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500" dirty="0"/>
              <a:t>Thank you!</a:t>
            </a:r>
            <a:br>
              <a:rPr lang="en-US" sz="3500" dirty="0"/>
            </a:br>
            <a:r>
              <a:rPr lang="en-US" sz="3500" dirty="0"/>
              <a:t>Questions?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7899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plate, city, parked, drawing&#10;&#10;Description automatically generated">
            <a:extLst>
              <a:ext uri="{FF2B5EF4-FFF2-40B4-BE49-F238E27FC236}">
                <a16:creationId xmlns:a16="http://schemas.microsoft.com/office/drawing/2014/main" id="{C9189373-923F-2D47-B56D-E9401886D1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908" y="768459"/>
            <a:ext cx="2149771" cy="21497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78" y="4177748"/>
            <a:ext cx="278014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56F7F7-FE3B-004A-8DC7-E3696A539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613" y="4398666"/>
            <a:ext cx="2765636" cy="978408"/>
          </a:xfrm>
          <a:prstGeom prst="rect">
            <a:avLst/>
          </a:prstGeom>
        </p:spPr>
      </p:pic>
      <p:pic>
        <p:nvPicPr>
          <p:cNvPr id="10" name="Picture 2" descr="http://www.education.auburn.edu/wp-content/uploads/2014/12/xKINEgraphic_blue.jpg.pagespeed.ic.3dqZaKVLHV.jpg">
            <a:extLst>
              <a:ext uri="{FF2B5EF4-FFF2-40B4-BE49-F238E27FC236}">
                <a16:creationId xmlns:a16="http://schemas.microsoft.com/office/drawing/2014/main" id="{C09684E0-AE38-854B-BDAE-913DA923E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33335" y="3783564"/>
            <a:ext cx="2756916" cy="220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43412F-7847-0E41-AEFB-56E35CEF689C}"/>
              </a:ext>
            </a:extLst>
          </p:cNvPr>
          <p:cNvGrpSpPr/>
          <p:nvPr/>
        </p:nvGrpSpPr>
        <p:grpSpPr>
          <a:xfrm>
            <a:off x="2889546" y="463739"/>
            <a:ext cx="3364908" cy="3005432"/>
            <a:chOff x="2889546" y="463739"/>
            <a:chExt cx="3364908" cy="3005432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FFA2865-A986-BF4F-B4B5-3C5C3E12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2508" y="463739"/>
              <a:ext cx="2756916" cy="27569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72D338-E042-D64F-AE07-7A2337F805D0}"/>
                </a:ext>
              </a:extLst>
            </p:cNvPr>
            <p:cNvSpPr txBox="1"/>
            <p:nvPr/>
          </p:nvSpPr>
          <p:spPr>
            <a:xfrm>
              <a:off x="2889546" y="2884396"/>
              <a:ext cx="3364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github.com</a:t>
              </a:r>
              <a:r>
                <a:rPr lang="en-US" sz="1600" dirty="0"/>
                <a:t>/</a:t>
              </a:r>
              <a:r>
                <a:rPr lang="en-US" sz="1600" dirty="0" err="1"/>
                <a:t>wasserberger-kyle</a:t>
              </a:r>
              <a:r>
                <a:rPr lang="en-US" sz="1600" dirty="0"/>
                <a:t>/</a:t>
              </a:r>
            </a:p>
            <a:p>
              <a:pPr algn="ctr"/>
              <a:r>
                <a:rPr lang="en-US" sz="1600" dirty="0" err="1"/>
                <a:t>sportsmedicineandmovementau.com</a:t>
              </a:r>
              <a:endParaRPr lang="en-US"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aseball player is getting ready to hit the ball&#10;&#10;Description automatically generated">
            <a:extLst>
              <a:ext uri="{FF2B5EF4-FFF2-40B4-BE49-F238E27FC236}">
                <a16:creationId xmlns:a16="http://schemas.microsoft.com/office/drawing/2014/main" id="{011CA646-69BE-C54A-BF0F-DBF56FCD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957" y="643469"/>
            <a:ext cx="3009765" cy="2045969"/>
          </a:xfrm>
          <a:prstGeom prst="rect">
            <a:avLst/>
          </a:prstGeom>
        </p:spPr>
      </p:pic>
      <p:pic>
        <p:nvPicPr>
          <p:cNvPr id="5" name="Picture 4" descr="A picture containing person, baseball, player, outdoor&#10;&#10;Description automatically generated">
            <a:extLst>
              <a:ext uri="{FF2B5EF4-FFF2-40B4-BE49-F238E27FC236}">
                <a16:creationId xmlns:a16="http://schemas.microsoft.com/office/drawing/2014/main" id="{2AB26862-31D5-4A4C-B37C-EA8ABBE525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" y="2831252"/>
            <a:ext cx="3008122" cy="3383280"/>
          </a:xfrm>
          <a:prstGeom prst="rect">
            <a:avLst/>
          </a:prstGeom>
        </p:spPr>
      </p:pic>
      <p:pic>
        <p:nvPicPr>
          <p:cNvPr id="3" name="Picture 2" descr="A baseball player is getting ready to hit the ball&#10;&#10;Description automatically generated">
            <a:extLst>
              <a:ext uri="{FF2B5EF4-FFF2-40B4-BE49-F238E27FC236}">
                <a16:creationId xmlns:a16="http://schemas.microsoft.com/office/drawing/2014/main" id="{F1FC5E9A-9719-2042-A96E-98341A63D8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474" y="643466"/>
            <a:ext cx="5051925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F1B3A-E516-DC47-BE7A-0378E54FAAFB}"/>
              </a:ext>
            </a:extLst>
          </p:cNvPr>
          <p:cNvSpPr txBox="1"/>
          <p:nvPr/>
        </p:nvSpPr>
        <p:spPr>
          <a:xfrm>
            <a:off x="978274" y="1"/>
            <a:ext cx="7187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Glenohumeral Mobility/Stability</a:t>
            </a:r>
          </a:p>
        </p:txBody>
      </p:sp>
    </p:spTree>
    <p:extLst>
      <p:ext uri="{BB962C8B-B14F-4D97-AF65-F5344CB8AC3E}">
        <p14:creationId xmlns:p14="http://schemas.microsoft.com/office/powerpoint/2010/main" val="316436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0C3AB-8ECA-3F4D-A5F3-EBF05A72818E}"/>
              </a:ext>
            </a:extLst>
          </p:cNvPr>
          <p:cNvSpPr txBox="1"/>
          <p:nvPr/>
        </p:nvSpPr>
        <p:spPr>
          <a:xfrm>
            <a:off x="7584141" y="6589058"/>
            <a:ext cx="1559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Mike </a:t>
            </a:r>
            <a:r>
              <a:rPr lang="en-US" sz="1050" dirty="0" err="1"/>
              <a:t>Reinold.com</a:t>
            </a:r>
            <a:endParaRPr lang="en-US" sz="1050" dirty="0"/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0AA750-A85A-C648-A6B1-DABBB285F1BA}"/>
              </a:ext>
            </a:extLst>
          </p:cNvPr>
          <p:cNvSpPr/>
          <p:nvPr/>
        </p:nvSpPr>
        <p:spPr>
          <a:xfrm>
            <a:off x="1438835" y="2541494"/>
            <a:ext cx="4840941" cy="126402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458AEE8B-E75C-274F-963C-3CA74378867C}"/>
              </a:ext>
            </a:extLst>
          </p:cNvPr>
          <p:cNvSpPr/>
          <p:nvPr/>
        </p:nvSpPr>
        <p:spPr>
          <a:xfrm>
            <a:off x="3070412" y="2438400"/>
            <a:ext cx="4840941" cy="126402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grass, ball, indoor&#10;&#10;Description automatically generated">
            <a:extLst>
              <a:ext uri="{FF2B5EF4-FFF2-40B4-BE49-F238E27FC236}">
                <a16:creationId xmlns:a16="http://schemas.microsoft.com/office/drawing/2014/main" id="{66F73A00-570F-2844-9D54-464275F421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642" y="0"/>
            <a:ext cx="4578358" cy="6858000"/>
          </a:xfrm>
          <a:prstGeom prst="rect">
            <a:avLst/>
          </a:prstGeom>
        </p:spPr>
      </p:pic>
      <p:pic>
        <p:nvPicPr>
          <p:cNvPr id="5" name="Picture 4" descr="A person holding his hand up&#10;&#10;Description automatically generated">
            <a:extLst>
              <a:ext uri="{FF2B5EF4-FFF2-40B4-BE49-F238E27FC236}">
                <a16:creationId xmlns:a16="http://schemas.microsoft.com/office/drawing/2014/main" id="{DC3D9EF3-71CE-4044-8E09-6FB48F4F1B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71"/>
            <a:ext cx="4534335" cy="6792058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45B34A2C-0937-3E4A-9A77-A2CAE765761F}"/>
              </a:ext>
            </a:extLst>
          </p:cNvPr>
          <p:cNvSpPr/>
          <p:nvPr/>
        </p:nvSpPr>
        <p:spPr>
          <a:xfrm>
            <a:off x="76307" y="719870"/>
            <a:ext cx="1363725" cy="728663"/>
          </a:xfrm>
          <a:prstGeom prst="lef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IR +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1ACBF87-4DC2-E041-B31A-8A9832B435D2}"/>
              </a:ext>
            </a:extLst>
          </p:cNvPr>
          <p:cNvSpPr/>
          <p:nvPr/>
        </p:nvSpPr>
        <p:spPr>
          <a:xfrm>
            <a:off x="6562315" y="1384128"/>
            <a:ext cx="1283897" cy="76471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ER -</a:t>
            </a:r>
          </a:p>
        </p:txBody>
      </p:sp>
    </p:spTree>
    <p:extLst>
      <p:ext uri="{BB962C8B-B14F-4D97-AF65-F5344CB8AC3E}">
        <p14:creationId xmlns:p14="http://schemas.microsoft.com/office/powerpoint/2010/main" val="5139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C1A718-539C-004F-9499-8559F5EA5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901216"/>
              </p:ext>
            </p:extLst>
          </p:nvPr>
        </p:nvGraphicFramePr>
        <p:xfrm>
          <a:off x="0" y="161365"/>
          <a:ext cx="9143999" cy="6441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6A981E32-B113-D74C-A8C6-51DE841B06B0}"/>
              </a:ext>
            </a:extLst>
          </p:cNvPr>
          <p:cNvSpPr/>
          <p:nvPr/>
        </p:nvSpPr>
        <p:spPr>
          <a:xfrm>
            <a:off x="1539240" y="5836920"/>
            <a:ext cx="1417320" cy="304800"/>
          </a:xfrm>
          <a:prstGeom prst="frame">
            <a:avLst>
              <a:gd name="adj1" fmla="val 340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3022-4EAB-6642-94ED-3CC715DC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Chain &amp; Energy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2316D-6266-D744-970F-5482A7F1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0" y="2654299"/>
            <a:ext cx="7934240" cy="19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/>
              <a:t>Energy Flow Terms and Definitions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936" y="3337269"/>
                <a:ext cx="7882128" cy="2905686"/>
              </a:xfrm>
            </p:spPr>
            <p:txBody>
              <a:bodyPr>
                <a:normAutofit fontScale="92500" lnSpcReduction="10000"/>
              </a:bodyPr>
              <a:lstStyle/>
              <a:p>
                <a:pPr lvl="1">
                  <a:lnSpc>
                    <a:spcPct val="90000"/>
                  </a:lnSpc>
                </a:pPr>
                <a:r>
                  <a:rPr lang="en-US" sz="2000" b="1" i="1" dirty="0"/>
                  <a:t>Joint Force Power</a:t>
                </a:r>
                <a:r>
                  <a:rPr lang="en-US" sz="2000" dirty="0"/>
                  <a:t>: rate of work (W) done on (or by) each segment due to resultant joint force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Positive = work done on segment at joint via joint force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/>
                  <a:t>Negative = work done by segment at joint via joint force</a:t>
                </a:r>
              </a:p>
              <a:p>
                <a:pPr lvl="1">
                  <a:lnSpc>
                    <a:spcPct val="90000"/>
                  </a:lnSpc>
                </a:pPr>
                <a:endParaRPr lang="en-US" sz="2000" dirty="0"/>
              </a:p>
              <a:p>
                <a:pPr lvl="1">
                  <a:lnSpc>
                    <a:spcPct val="90000"/>
                  </a:lnSpc>
                </a:pPr>
                <a:endParaRPr lang="en-US" sz="2000" dirty="0"/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𝐽𝐹𝑃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ar-AE" sz="2000"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𝑗𝑐</m:t>
                        </m:r>
                      </m:sub>
                    </m:sSub>
                  </m:oMath>
                </a14:m>
                <a:endParaRPr lang="ar-AE" sz="2000" dirty="0"/>
              </a:p>
              <a:p>
                <a:pPr marL="914400" lvl="2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ar-AE" sz="2000" dirty="0"/>
                  <a:t> = </a:t>
                </a:r>
                <a:r>
                  <a:rPr lang="en-US" sz="2000" dirty="0"/>
                  <a:t>resultant joint force</a:t>
                </a:r>
              </a:p>
              <a:p>
                <a:pPr marL="914400" lvl="2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𝑗𝑐</m:t>
                        </m:r>
                      </m:sub>
                    </m:sSub>
                  </m:oMath>
                </a14:m>
                <a:r>
                  <a:rPr lang="ar-AE" sz="2000" dirty="0"/>
                  <a:t> = </a:t>
                </a:r>
                <a:r>
                  <a:rPr lang="en-US" sz="2000" dirty="0"/>
                  <a:t>linear velocity of joint center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3337269"/>
                <a:ext cx="7882128" cy="2905686"/>
              </a:xfrm>
              <a:blipFill>
                <a:blip r:embed="rId3"/>
                <a:stretch>
                  <a:fillRect t="-2609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5200"/>
              <a:t>Energy Flow Terms and Definitions (cont.)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936" y="3337269"/>
                <a:ext cx="7882128" cy="2905686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sz="2000" b="1" i="1" dirty="0"/>
                  <a:t>Segment Torque Power</a:t>
                </a:r>
                <a:r>
                  <a:rPr lang="en-US" sz="2000" dirty="0"/>
                  <a:t>: rate of work (W) done on (or by) each segment due to joint torque</a:t>
                </a:r>
              </a:p>
              <a:p>
                <a:pPr lvl="1"/>
                <a:r>
                  <a:rPr lang="en-US" sz="2000" dirty="0"/>
                  <a:t>Positive = work done on segment at joint via joint torque</a:t>
                </a:r>
              </a:p>
              <a:p>
                <a:pPr lvl="1"/>
                <a:r>
                  <a:rPr lang="en-US" sz="2000" dirty="0"/>
                  <a:t>Negative = work done by segment at joint via joint torque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𝑆𝑇𝑃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sz="2000"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2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ar-AE" sz="2000" dirty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ar-AE" sz="2000" dirty="0"/>
                  <a:t> = </a:t>
                </a:r>
                <a:r>
                  <a:rPr lang="en-US" sz="2000" dirty="0"/>
                  <a:t>net joint torque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̇"/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2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ar-AE" sz="2000" dirty="0"/>
                  <a:t> = </a:t>
                </a:r>
                <a:r>
                  <a:rPr lang="en-US" sz="2000" dirty="0"/>
                  <a:t>segment angular velocity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3337269"/>
                <a:ext cx="7882128" cy="2905686"/>
              </a:xfrm>
              <a:blipFill>
                <a:blip r:embed="rId3"/>
                <a:stretch>
                  <a:fillRect t="-1739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949</Words>
  <Application>Microsoft Macintosh PowerPoint</Application>
  <PresentationFormat>On-screen Show (4:3)</PresentationFormat>
  <Paragraphs>153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Humeral Segment Energy and its Relationship to Clinical Glenohumeral Measures in Youth Baseball Pitchers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Kinetic Chain &amp; Energy Flow</vt:lpstr>
      <vt:lpstr>Energy Flow Terms and Definitions</vt:lpstr>
      <vt:lpstr>Energy Flow Terms and Definitions (cont.)</vt:lpstr>
      <vt:lpstr>Energy Flow Terms and Definitions (cont.)</vt:lpstr>
      <vt:lpstr>Energy Flow Terms and Definitions (cont.)</vt:lpstr>
      <vt:lpstr>Question, Purpose, Hypothesis</vt:lpstr>
      <vt:lpstr>Study Methods</vt:lpstr>
      <vt:lpstr>Study Methods (cont.)</vt:lpstr>
      <vt:lpstr>IR ROM negatively predicted humeral energy inflow &amp; outflow</vt:lpstr>
      <vt:lpstr>PowerPoint Presentation</vt:lpstr>
      <vt:lpstr>Inflow Model Diagnostics</vt:lpstr>
      <vt:lpstr>PowerPoint Presentation</vt:lpstr>
      <vt:lpstr>Outflow Model Diagnostics</vt:lpstr>
      <vt:lpstr>Discussion</vt:lpstr>
      <vt:lpstr>Discussion</vt:lpstr>
      <vt:lpstr>Future Directions</vt:lpstr>
      <vt:lpstr>Sources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Humeral Segment Energy and its Relationship to Clinical Glenohumeral Measures in Youth Baseball Pitchers</dc:title>
  <dc:creator>Kyle Wasserberger</dc:creator>
  <cp:lastModifiedBy>Kyle Wasserberger</cp:lastModifiedBy>
  <cp:revision>26</cp:revision>
  <dcterms:created xsi:type="dcterms:W3CDTF">2020-01-28T18:55:18Z</dcterms:created>
  <dcterms:modified xsi:type="dcterms:W3CDTF">2020-02-08T01:51:17Z</dcterms:modified>
</cp:coreProperties>
</file>